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4" r:id="rId1"/>
  </p:sldMasterIdLst>
  <p:notesMasterIdLst>
    <p:notesMasterId r:id="rId37"/>
  </p:notesMasterIdLst>
  <p:sldIdLst>
    <p:sldId id="474" r:id="rId2"/>
    <p:sldId id="1747" r:id="rId3"/>
    <p:sldId id="1760" r:id="rId4"/>
    <p:sldId id="1748" r:id="rId5"/>
    <p:sldId id="1749" r:id="rId6"/>
    <p:sldId id="1794" r:id="rId7"/>
    <p:sldId id="1795" r:id="rId8"/>
    <p:sldId id="1782" r:id="rId9"/>
    <p:sldId id="1796" r:id="rId10"/>
    <p:sldId id="1797" r:id="rId11"/>
    <p:sldId id="1798" r:id="rId12"/>
    <p:sldId id="1786" r:id="rId13"/>
    <p:sldId id="1800" r:id="rId14"/>
    <p:sldId id="1799" r:id="rId15"/>
    <p:sldId id="1801" r:id="rId16"/>
    <p:sldId id="339" r:id="rId17"/>
    <p:sldId id="381" r:id="rId18"/>
    <p:sldId id="1764" r:id="rId19"/>
    <p:sldId id="1759" r:id="rId20"/>
    <p:sldId id="1765" r:id="rId21"/>
    <p:sldId id="442" r:id="rId22"/>
    <p:sldId id="456" r:id="rId23"/>
    <p:sldId id="1766" r:id="rId24"/>
    <p:sldId id="1768" r:id="rId25"/>
    <p:sldId id="1774" r:id="rId26"/>
    <p:sldId id="1775" r:id="rId27"/>
    <p:sldId id="1776" r:id="rId28"/>
    <p:sldId id="1802" r:id="rId29"/>
    <p:sldId id="459" r:id="rId30"/>
    <p:sldId id="1803" r:id="rId31"/>
    <p:sldId id="460" r:id="rId32"/>
    <p:sldId id="461" r:id="rId33"/>
    <p:sldId id="1804" r:id="rId34"/>
    <p:sldId id="1805" r:id="rId35"/>
    <p:sldId id="1785" r:id="rId36"/>
  </p:sldIdLst>
  <p:sldSz cx="9144000" cy="5143500" type="screen16x9"/>
  <p:notesSz cx="6858000" cy="9144000"/>
  <p:embeddedFontLst>
    <p:embeddedFont>
      <p:font typeface="Avenir Next LT Pro" panose="020B0504020202020204" pitchFamily="34" charset="77"/>
      <p:regular r:id="rId38"/>
      <p:bold r:id="rId39"/>
      <p:italic r:id="rId40"/>
      <p:boldItalic r:id="rId41"/>
    </p:embeddedFont>
    <p:embeddedFont>
      <p:font typeface="Cambria Math" panose="02040503050406030204" pitchFamily="18" charset="0"/>
      <p:regular r:id="rId42"/>
    </p:embeddedFont>
    <p:embeddedFont>
      <p:font typeface="Fira Sans" panose="020B0503050000020004" pitchFamily="34" charset="0"/>
      <p:regular r:id="rId43"/>
      <p:bold r:id="rId44"/>
      <p:italic r:id="rId45"/>
      <p:boldItalic r:id="rId46"/>
    </p:embeddedFont>
    <p:embeddedFont>
      <p:font typeface="Fira Sans Light" panose="020F0302020204030204" pitchFamily="34" charset="0"/>
      <p:regular r:id="rId47"/>
      <p:bold r:id="rId48"/>
      <p:italic r:id="rId49"/>
      <p:boldItalic r:id="rId5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F2F2F2"/>
    <a:srgbClr val="D9D9D9"/>
    <a:srgbClr val="7030A0"/>
    <a:srgbClr val="B3CEFB"/>
    <a:srgbClr val="F1494B"/>
    <a:srgbClr val="000000"/>
    <a:srgbClr val="8A99BA"/>
    <a:srgbClr val="CF8030"/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7BFA326-779B-4819-8758-650B20B28AC9}">
  <a:tblStyle styleId="{77BFA326-779B-4819-8758-650B20B28AC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397"/>
    <p:restoredTop sz="82746"/>
  </p:normalViewPr>
  <p:slideViewPr>
    <p:cSldViewPr snapToGrid="0">
      <p:cViewPr varScale="1">
        <p:scale>
          <a:sx n="135" d="100"/>
          <a:sy n="135" d="100"/>
        </p:scale>
        <p:origin x="1376" y="16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5.fntdata"/><Relationship Id="rId47" Type="http://schemas.openxmlformats.org/officeDocument/2006/relationships/font" Target="fonts/font10.fntdata"/><Relationship Id="rId50" Type="http://schemas.openxmlformats.org/officeDocument/2006/relationships/font" Target="fonts/font13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7.fntdata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6.fntdata"/><Relationship Id="rId48" Type="http://schemas.openxmlformats.org/officeDocument/2006/relationships/font" Target="fonts/font11.fntdata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openxmlformats.org/officeDocument/2006/relationships/font" Target="fonts/font9.fntdata"/><Relationship Id="rId20" Type="http://schemas.openxmlformats.org/officeDocument/2006/relationships/slide" Target="slides/slide19.xml"/><Relationship Id="rId41" Type="http://schemas.openxmlformats.org/officeDocument/2006/relationships/font" Target="fonts/font4.fntdata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30001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g212ae6b7cf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" name="Google Shape;43;g212ae6b7cf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714779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g212ae6b7cf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" name="Google Shape;43;g212ae6b7cf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111485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g212ae6b7cf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" name="Google Shape;43;g212ae6b7cf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271504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g212ae6b7cf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" name="Google Shape;43;g212ae6b7cf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975074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g212ae6b7cf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" name="Google Shape;43;g212ae6b7cf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905951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g212ae6b7cf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" name="Google Shape;43;g212ae6b7cf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971715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g212ae6b7cf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" name="Google Shape;43;g212ae6b7cf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533683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g212ae6b7cf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" name="Google Shape;43;g212ae6b7cf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032553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g212ae6b7cf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" name="Google Shape;43;g212ae6b7cf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5390320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g212ae6b7cf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" name="Google Shape;43;g212ae6b7cf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050596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g212ae6b7cf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" name="Google Shape;43;g212ae6b7cf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complementary to experimental programs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2943327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g212ae6b7cf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" name="Google Shape;43;g212ae6b7cf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819115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g212ae6b7cf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" name="Google Shape;43;g212ae6b7cf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884710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g212ae6b7cf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" name="Google Shape;43;g212ae6b7cf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075946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g212ae6b7cf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" name="Google Shape;43;g212ae6b7cf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920024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g212ae6b7cf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" name="Google Shape;43;g212ae6b7cf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668764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g212ae6b7cf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" name="Google Shape;43;g212ae6b7cf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8605148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g212ae6b7cf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" name="Google Shape;43;g212ae6b7cf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560320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g212ae6b7cf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" name="Google Shape;43;g212ae6b7cf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3093175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g212ae6b7cf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" name="Google Shape;43;g212ae6b7cf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370646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g212ae6b7cf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" name="Google Shape;43;g212ae6b7cf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35064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g212ae6b7cf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" name="Google Shape;43;g212ae6b7cf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complementary to experimental programs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8138560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g212ae6b7cf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" name="Google Shape;43;g212ae6b7cf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5967958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g212ae6b7cf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" name="Google Shape;43;g212ae6b7cf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3934644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g212ae6b7cf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" name="Google Shape;43;g212ae6b7cf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4991568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g212ae6b7cf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" name="Google Shape;43;g212ae6b7cf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6676348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g212ae6b7cf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" name="Google Shape;43;g212ae6b7cf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4311395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g212ae6b7cf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" name="Google Shape;43;g212ae6b7cf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339375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g212ae6b7cf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" name="Google Shape;43;g212ae6b7cf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749220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g212ae6b7cf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" name="Google Shape;43;g212ae6b7cf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798471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g212ae6b7cf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" name="Google Shape;43;g212ae6b7cf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304883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g212ae6b7cf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" name="Google Shape;43;g212ae6b7cf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39208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g212ae6b7cf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" name="Google Shape;43;g212ae6b7cf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991278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g212ae6b7cf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" name="Google Shape;43;g212ae6b7cf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283658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0"/>
            <a:ext cx="9144000" cy="5727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133150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311700" y="10000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" name="Google Shape;24;p4"/>
          <p:cNvSpPr/>
          <p:nvPr/>
        </p:nvSpPr>
        <p:spPr>
          <a:xfrm>
            <a:off x="0" y="572700"/>
            <a:ext cx="9144000" cy="45600"/>
          </a:xfrm>
          <a:prstGeom prst="rect">
            <a:avLst/>
          </a:prstGeom>
          <a:solidFill>
            <a:srgbClr val="3069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Sans Light"/>
              <a:buChar char="●"/>
              <a:defRPr sz="1800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Light"/>
              <a:buChar char="○"/>
              <a:defRPr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Light"/>
              <a:buChar char="■"/>
              <a:defRPr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Light"/>
              <a:buChar char="●"/>
              <a:defRPr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Light"/>
              <a:buChar char="○"/>
              <a:defRPr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Light"/>
              <a:buChar char="■"/>
              <a:defRPr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Light"/>
              <a:buChar char="●"/>
              <a:defRPr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Light"/>
              <a:buChar char="○"/>
              <a:defRPr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Light"/>
              <a:buChar char="■"/>
              <a:defRPr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ek5000/Nek5000.git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s://nekrsdoc.readthedocs.io/" TargetMode="External"/><Relationship Id="rId3" Type="http://schemas.openxmlformats.org/officeDocument/2006/relationships/hyperlink" Target="https://github.com/neams-th-coe/cardinal" TargetMode="External"/><Relationship Id="rId7" Type="http://schemas.openxmlformats.org/officeDocument/2006/relationships/hyperlink" Target="https://cardinal.cels.anl.gov/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Nek5000/nekRS/discussions" TargetMode="External"/><Relationship Id="rId5" Type="http://schemas.openxmlformats.org/officeDocument/2006/relationships/hyperlink" Target="https://github.com/neams-th-coe/cardinal/discussions" TargetMode="External"/><Relationship Id="rId10" Type="http://schemas.openxmlformats.org/officeDocument/2006/relationships/hyperlink" Target="mailto:dshaver@anl.gov" TargetMode="External"/><Relationship Id="rId4" Type="http://schemas.openxmlformats.org/officeDocument/2006/relationships/hyperlink" Target="https://github.com/Nek5000/nekRS" TargetMode="External"/><Relationship Id="rId9" Type="http://schemas.openxmlformats.org/officeDocument/2006/relationships/hyperlink" Target="mailto:ajnovak2@Illinois.edu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hyperlink" Target="https://cardinal.cels.anl.gov/tutorials/cht5.html" TargetMode="Externa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nekrsdoc.readthedocs.io/en/latest/commonly_used_variables.html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cardinal.cels.anl.gov/tutorials/index.html" TargetMode="External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FE61DDEC-853F-1ADE-9B60-AD0639FA0478}"/>
              </a:ext>
            </a:extLst>
          </p:cNvPr>
          <p:cNvSpPr/>
          <p:nvPr/>
        </p:nvSpPr>
        <p:spPr>
          <a:xfrm>
            <a:off x="-17502" y="0"/>
            <a:ext cx="9179006" cy="5231876"/>
          </a:xfrm>
          <a:prstGeom prst="rect">
            <a:avLst/>
          </a:prstGeom>
          <a:solidFill>
            <a:srgbClr val="1E293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53AA8E8C-F184-CF99-0601-E2AE102A894B}"/>
              </a:ext>
            </a:extLst>
          </p:cNvPr>
          <p:cNvSpPr txBox="1">
            <a:spLocks/>
          </p:cNvSpPr>
          <p:nvPr/>
        </p:nvSpPr>
        <p:spPr>
          <a:xfrm>
            <a:off x="-713607" y="3479271"/>
            <a:ext cx="2859486" cy="8362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Sans Light"/>
              <a:buChar char="●"/>
              <a:defRPr sz="18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Light"/>
              <a:buChar char="○"/>
              <a:defRPr sz="14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Light"/>
              <a:buChar char="■"/>
              <a:defRPr sz="14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Light"/>
              <a:buChar char="●"/>
              <a:defRPr sz="14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Light"/>
              <a:buChar char="○"/>
              <a:defRPr sz="14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Light"/>
              <a:buChar char="■"/>
              <a:defRPr sz="14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Light"/>
              <a:buChar char="●"/>
              <a:defRPr sz="14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Light"/>
              <a:buChar char="○"/>
              <a:defRPr sz="14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Light"/>
              <a:buChar char="■"/>
              <a:defRPr sz="14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9pPr>
          </a:lstStyle>
          <a:p>
            <a:pPr marL="114300" indent="0" algn="ctr">
              <a:buNone/>
            </a:pP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April Novak</a:t>
            </a:r>
          </a:p>
          <a:p>
            <a:pPr marL="114300" indent="0" algn="ctr">
              <a:buNone/>
            </a:pPr>
            <a:endParaRPr lang="en-US" sz="5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D298742-CEE4-5E54-E348-2A35F200263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246" b="97456" l="8179" r="98651">
                        <a14:foregroundMark x1="7167" y1="47807" x2="9612" y2="37193"/>
                        <a14:foregroundMark x1="9612" y1="37193" x2="16863" y2="24825"/>
                        <a14:foregroundMark x1="16863" y1="24825" x2="28331" y2="15614"/>
                        <a14:foregroundMark x1="13744" y1="23860" x2="30523" y2="9386"/>
                        <a14:foregroundMark x1="30523" y1="9386" x2="51855" y2="3246"/>
                        <a14:foregroundMark x1="51855" y1="3246" x2="57757" y2="4035"/>
                        <a14:foregroundMark x1="60708" y1="3684" x2="71248" y2="6754"/>
                        <a14:foregroundMark x1="71248" y1="6754" x2="81535" y2="14649"/>
                        <a14:foregroundMark x1="81535" y1="14649" x2="89039" y2="24561"/>
                        <a14:foregroundMark x1="89039" y1="24561" x2="93929" y2="46667"/>
                        <a14:foregroundMark x1="93929" y1="46667" x2="94098" y2="57719"/>
                        <a14:foregroundMark x1="94098" y1="57719" x2="93339" y2="58246"/>
                        <a14:foregroundMark x1="95447" y1="42193" x2="93761" y2="67719"/>
                        <a14:foregroundMark x1="93761" y1="67719" x2="81282" y2="84035"/>
                        <a14:foregroundMark x1="81282" y1="84035" x2="65514" y2="92544"/>
                        <a14:foregroundMark x1="97049" y1="60088" x2="95616" y2="48246"/>
                        <a14:foregroundMark x1="95616" y1="48246" x2="98651" y2="53158"/>
                        <a14:foregroundMark x1="5818" y1="42193" x2="5734" y2="52281"/>
                        <a14:foregroundMark x1="5734" y1="52281" x2="8263" y2="61316"/>
                        <a14:foregroundMark x1="8263" y1="61316" x2="8938" y2="61579"/>
                        <a14:foregroundMark x1="37690" y1="96228" x2="48482" y2="97456"/>
                        <a14:foregroundMark x1="48482" y1="97456" x2="66020" y2="96228"/>
                      </a14:backgroundRemoval>
                    </a14:imgEffect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rcRect l="9200" t="2080" r="4764" b="-3931"/>
          <a:stretch/>
        </p:blipFill>
        <p:spPr>
          <a:xfrm>
            <a:off x="5924856" y="1592794"/>
            <a:ext cx="3582185" cy="4076210"/>
          </a:xfrm>
          <a:prstGeom prst="rect">
            <a:avLst/>
          </a:prstGeom>
          <a:ln>
            <a:noFill/>
          </a:ln>
        </p:spPr>
      </p:pic>
      <p:sp>
        <p:nvSpPr>
          <p:cNvPr id="51" name="Subtitle 2">
            <a:extLst>
              <a:ext uri="{FF2B5EF4-FFF2-40B4-BE49-F238E27FC236}">
                <a16:creationId xmlns:a16="http://schemas.microsoft.com/office/drawing/2014/main" id="{68EEF849-6AC0-CAD2-6F25-48F72DFF07BF}"/>
              </a:ext>
            </a:extLst>
          </p:cNvPr>
          <p:cNvSpPr txBox="1">
            <a:spLocks/>
          </p:cNvSpPr>
          <p:nvPr/>
        </p:nvSpPr>
        <p:spPr>
          <a:xfrm>
            <a:off x="-31146" y="3797706"/>
            <a:ext cx="4505445" cy="693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Sans Light"/>
              <a:buChar char="●"/>
              <a:defRPr sz="18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Light"/>
              <a:buChar char="○"/>
              <a:defRPr sz="14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Light"/>
              <a:buChar char="■"/>
              <a:defRPr sz="14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Light"/>
              <a:buChar char="●"/>
              <a:defRPr sz="14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Light"/>
              <a:buChar char="○"/>
              <a:defRPr sz="14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Light"/>
              <a:buChar char="■"/>
              <a:defRPr sz="14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Light"/>
              <a:buChar char="●"/>
              <a:defRPr sz="14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Light"/>
              <a:buChar char="○"/>
              <a:defRPr sz="14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Light"/>
              <a:buChar char="■"/>
              <a:defRPr sz="14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9pPr>
          </a:lstStyle>
          <a:p>
            <a:pPr marL="114300" indent="0">
              <a:buNone/>
            </a:pPr>
            <a:endParaRPr lang="en-US" sz="10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pPr marL="114300" indent="0">
              <a:buNone/>
            </a:pPr>
            <a:r>
              <a:rPr lang="en-US" sz="10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Assistant Professor</a:t>
            </a:r>
          </a:p>
          <a:p>
            <a:pPr marL="114300" indent="0">
              <a:buNone/>
            </a:pPr>
            <a:r>
              <a:rPr lang="en-US" sz="10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Nuclear, Plasma, and Radiological Engineering (NPRE)</a:t>
            </a:r>
          </a:p>
          <a:p>
            <a:pPr marL="114300" indent="0">
              <a:buNone/>
            </a:pPr>
            <a:r>
              <a:rPr lang="en-US" sz="10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University of Illinois, Urbana-Champaign</a:t>
            </a:r>
          </a:p>
          <a:p>
            <a:pPr marL="114300" indent="0">
              <a:buNone/>
            </a:pPr>
            <a:endParaRPr lang="en-US" sz="10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pPr marL="114300" indent="0">
              <a:buNone/>
            </a:pPr>
            <a:r>
              <a:rPr lang="en-US" sz="10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Joint Appointment, Nuclear Science and Engineering (NSE) Division</a:t>
            </a:r>
          </a:p>
          <a:p>
            <a:pPr marL="114300" indent="0">
              <a:buNone/>
            </a:pPr>
            <a:r>
              <a:rPr lang="en-US" sz="10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Argonne National Laboratory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5778D964-D916-BC74-E3DD-9764D0077CA2}"/>
              </a:ext>
            </a:extLst>
          </p:cNvPr>
          <p:cNvSpPr txBox="1">
            <a:spLocks/>
          </p:cNvSpPr>
          <p:nvPr/>
        </p:nvSpPr>
        <p:spPr>
          <a:xfrm>
            <a:off x="49051" y="2081328"/>
            <a:ext cx="5692017" cy="1668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Fira Sans"/>
              <a:buNone/>
              <a:defRPr sz="22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Cardinal: Integrating NekRS with the MOOSE Ecosystem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2D16D9-EB28-E93B-093B-9C2A7049C1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1532" y="-10510"/>
            <a:ext cx="9193035" cy="2327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6893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 txBox="1">
            <a:spLocks noGrp="1"/>
          </p:cNvSpPr>
          <p:nvPr>
            <p:ph type="title"/>
          </p:nvPr>
        </p:nvSpPr>
        <p:spPr>
          <a:xfrm>
            <a:off x="133150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NekRS Integration</a:t>
            </a:r>
            <a:endParaRPr dirty="0"/>
          </a:p>
        </p:txBody>
      </p:sp>
      <p:sp>
        <p:nvSpPr>
          <p:cNvPr id="7" name="Google Shape;98;p15">
            <a:extLst>
              <a:ext uri="{FF2B5EF4-FFF2-40B4-BE49-F238E27FC236}">
                <a16:creationId xmlns:a16="http://schemas.microsoft.com/office/drawing/2014/main" id="{5225D7FB-0B76-00E2-DC0D-43F3FD37EA4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74431" y="645471"/>
            <a:ext cx="8715045" cy="139964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r>
              <a:rPr lang="en-US" sz="1400" b="1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Turbulence models</a:t>
            </a:r>
            <a:r>
              <a:rPr lang="en-US" sz="14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: </a:t>
            </a:r>
            <a:r>
              <a:rPr lang="en-US" sz="1400" b="1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DNS</a:t>
            </a:r>
            <a:r>
              <a:rPr lang="en-US" sz="14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, RANS, LES</a:t>
            </a:r>
          </a:p>
          <a:p>
            <a:endParaRPr lang="en-US" sz="1400" b="1" dirty="0">
              <a:solidFill>
                <a:schemeClr val="bg2"/>
              </a:solidFill>
              <a:latin typeface="Avenir Next LT Pro" panose="020B0504020202020204" pitchFamily="34" charset="77"/>
            </a:endParaRPr>
          </a:p>
          <a:p>
            <a:r>
              <a:rPr lang="en-US" sz="1400" b="1" dirty="0">
                <a:solidFill>
                  <a:schemeClr val="bg2"/>
                </a:solidFill>
                <a:latin typeface="Avenir Next LT Pro" panose="020B0504020202020204" pitchFamily="34" charset="77"/>
              </a:rPr>
              <a:t>Coupling modes: </a:t>
            </a:r>
            <a:r>
              <a:rPr lang="en-US" sz="1400" dirty="0">
                <a:solidFill>
                  <a:schemeClr val="bg1">
                    <a:lumMod val="85000"/>
                  </a:schemeClr>
                </a:solidFill>
              </a:rPr>
              <a:t>boundary (conjugate) heat transfer, volume heat generation, fluid-structure interaction, </a:t>
            </a:r>
            <a:r>
              <a:rPr lang="en-US" sz="1400" dirty="0">
                <a:solidFill>
                  <a:schemeClr val="bg2"/>
                </a:solidFill>
              </a:rPr>
              <a:t>systems-CFD coupling</a:t>
            </a:r>
            <a:r>
              <a:rPr lang="en-US" sz="1400" dirty="0">
                <a:solidFill>
                  <a:schemeClr val="bg1">
                    <a:lumMod val="85000"/>
                  </a:schemeClr>
                </a:solidFill>
              </a:rPr>
              <a:t>, forward uncertainty quantification</a:t>
            </a:r>
            <a:endParaRPr lang="en-US" sz="1400" b="1" dirty="0">
              <a:solidFill>
                <a:schemeClr val="bg1">
                  <a:lumMod val="85000"/>
                </a:schemeClr>
              </a:solidFill>
            </a:endParaRPr>
          </a:p>
          <a:p>
            <a:pPr marL="114300" indent="0">
              <a:buNone/>
            </a:pPr>
            <a:endParaRPr lang="en-US" sz="1400" dirty="0">
              <a:solidFill>
                <a:schemeClr val="bg2"/>
              </a:solidFill>
            </a:endParaRPr>
          </a:p>
          <a:p>
            <a:endParaRPr lang="en-US" sz="1400" dirty="0">
              <a:solidFill>
                <a:schemeClr val="bg2"/>
              </a:solidFill>
            </a:endParaRPr>
          </a:p>
          <a:p>
            <a:endParaRPr lang="en-US" sz="1400" dirty="0">
              <a:solidFill>
                <a:schemeClr val="bg2"/>
              </a:solidFill>
            </a:endParaRPr>
          </a:p>
          <a:p>
            <a:endParaRPr lang="en-US" sz="1400" dirty="0">
              <a:solidFill>
                <a:schemeClr val="bg2"/>
              </a:solidFill>
            </a:endParaRPr>
          </a:p>
          <a:p>
            <a:endParaRPr lang="en-US" sz="1400" dirty="0">
              <a:solidFill>
                <a:schemeClr val="bg2"/>
              </a:solidFill>
            </a:endParaRPr>
          </a:p>
          <a:p>
            <a:endParaRPr lang="en-US" sz="1400" dirty="0">
              <a:solidFill>
                <a:schemeClr val="bg2"/>
              </a:solidFill>
            </a:endParaRPr>
          </a:p>
          <a:p>
            <a:endParaRPr lang="en-US" sz="1400" dirty="0">
              <a:solidFill>
                <a:schemeClr val="bg2"/>
              </a:solidFill>
            </a:endParaRPr>
          </a:p>
          <a:p>
            <a:pPr marL="114300" indent="0">
              <a:buNone/>
            </a:pPr>
            <a:endParaRPr lang="en-US" sz="1400" b="1" dirty="0">
              <a:solidFill>
                <a:schemeClr val="bg2"/>
              </a:solidFill>
            </a:endParaRPr>
          </a:p>
          <a:p>
            <a:pPr marL="114300" indent="0">
              <a:buNone/>
            </a:pPr>
            <a:endParaRPr lang="en-US" sz="1400" dirty="0">
              <a:solidFill>
                <a:schemeClr val="bg2"/>
              </a:solidFill>
            </a:endParaRPr>
          </a:p>
          <a:p>
            <a:pPr marL="114300" indent="0">
              <a:buNone/>
            </a:pPr>
            <a:endParaRPr lang="en-US" sz="1400" dirty="0">
              <a:solidFill>
                <a:schemeClr val="bg2"/>
              </a:solidFill>
            </a:endParaRPr>
          </a:p>
          <a:p>
            <a:pPr marL="114300" indent="0">
              <a:buNone/>
            </a:pPr>
            <a:endParaRPr lang="en-US" sz="1400" dirty="0"/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AE14999B-D3CB-167E-025E-5E0FD0DC3E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524" y="1847731"/>
            <a:ext cx="2417311" cy="25013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0B342E3-4A65-ADF3-CFCF-6E2013E3EEFC}"/>
              </a:ext>
            </a:extLst>
          </p:cNvPr>
          <p:cNvSpPr txBox="1"/>
          <p:nvPr/>
        </p:nvSpPr>
        <p:spPr>
          <a:xfrm>
            <a:off x="991529" y="1902428"/>
            <a:ext cx="6703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1D1B75"/>
                </a:solidFill>
              </a:rPr>
              <a:t>NekRS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BCD0F2-8F81-29F8-C6E7-23D3A63B1C39}"/>
              </a:ext>
            </a:extLst>
          </p:cNvPr>
          <p:cNvSpPr txBox="1"/>
          <p:nvPr/>
        </p:nvSpPr>
        <p:spPr>
          <a:xfrm>
            <a:off x="497159" y="4050749"/>
            <a:ext cx="16591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9393C8"/>
                </a:solidFill>
              </a:rPr>
              <a:t>any MOOSE app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96AFE8-A72A-A5B6-5E00-46D8C5617CA3}"/>
              </a:ext>
            </a:extLst>
          </p:cNvPr>
          <p:cNvSpPr txBox="1"/>
          <p:nvPr/>
        </p:nvSpPr>
        <p:spPr>
          <a:xfrm>
            <a:off x="3319356" y="4469748"/>
            <a:ext cx="446524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2"/>
                </a:solidFill>
                <a:latin typeface="Fira Sans" panose="020B0503050000020004" pitchFamily="34" charset="0"/>
              </a:rPr>
              <a:t>CFD-systems coupling for tracer mixing in a double-T junction.</a:t>
            </a:r>
          </a:p>
          <a:p>
            <a:pPr algn="ctr"/>
            <a:r>
              <a:rPr lang="en-US" sz="1000" dirty="0">
                <a:solidFill>
                  <a:schemeClr val="bg2"/>
                </a:solidFill>
                <a:latin typeface="Fira Sans" panose="020B0503050000020004" pitchFamily="34" charset="0"/>
              </a:rPr>
              <a:t>Courtesy of Aaron </a:t>
            </a:r>
            <a:r>
              <a:rPr lang="en-US" sz="1000" dirty="0" err="1">
                <a:solidFill>
                  <a:schemeClr val="bg2"/>
                </a:solidFill>
                <a:latin typeface="Fira Sans" panose="020B0503050000020004" pitchFamily="34" charset="0"/>
              </a:rPr>
              <a:t>Huxford</a:t>
            </a:r>
            <a:r>
              <a:rPr lang="en-US" sz="1000" dirty="0">
                <a:solidFill>
                  <a:schemeClr val="bg2"/>
                </a:solidFill>
                <a:latin typeface="Fira Sans" panose="020B0503050000020004" pitchFamily="34" charset="0"/>
              </a:rPr>
              <a:t> and Annalisa </a:t>
            </a:r>
            <a:r>
              <a:rPr lang="en-US" sz="1000" dirty="0" err="1">
                <a:solidFill>
                  <a:schemeClr val="bg2"/>
                </a:solidFill>
                <a:latin typeface="Fira Sans" panose="020B0503050000020004" pitchFamily="34" charset="0"/>
              </a:rPr>
              <a:t>Manera</a:t>
            </a:r>
            <a:r>
              <a:rPr lang="en-US" sz="1000" dirty="0">
                <a:solidFill>
                  <a:schemeClr val="bg2"/>
                </a:solidFill>
                <a:latin typeface="Fira Sans" panose="020B0503050000020004" pitchFamily="34" charset="0"/>
              </a:rPr>
              <a:t> (ETH).</a:t>
            </a:r>
          </a:p>
          <a:p>
            <a:pPr algn="ctr"/>
            <a:endParaRPr lang="en-US" sz="1000" dirty="0">
              <a:solidFill>
                <a:schemeClr val="bg2"/>
              </a:solidFill>
              <a:latin typeface="Fira Sans" panose="020B0503050000020004" pitchFamily="34" charset="0"/>
            </a:endParaRPr>
          </a:p>
          <a:p>
            <a:pPr algn="ctr"/>
            <a:r>
              <a:rPr lang="en-US" sz="1200" dirty="0">
                <a:solidFill>
                  <a:schemeClr val="bg2"/>
                </a:solidFill>
                <a:latin typeface="Fira Sans" panose="020B0503050000020004" pitchFamily="34" charset="0"/>
              </a:rPr>
              <a:t>NekRS + SAM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DC44003-E9C7-A069-F8F9-03D88B24AF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3340" y="1768355"/>
            <a:ext cx="3377279" cy="2660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5422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 txBox="1">
            <a:spLocks noGrp="1"/>
          </p:cNvSpPr>
          <p:nvPr>
            <p:ph type="title"/>
          </p:nvPr>
        </p:nvSpPr>
        <p:spPr>
          <a:xfrm>
            <a:off x="133150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NekRS Integration</a:t>
            </a:r>
            <a:endParaRPr dirty="0"/>
          </a:p>
        </p:txBody>
      </p:sp>
      <p:sp>
        <p:nvSpPr>
          <p:cNvPr id="7" name="Google Shape;98;p15">
            <a:extLst>
              <a:ext uri="{FF2B5EF4-FFF2-40B4-BE49-F238E27FC236}">
                <a16:creationId xmlns:a16="http://schemas.microsoft.com/office/drawing/2014/main" id="{5225D7FB-0B76-00E2-DC0D-43F3FD37EA4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74431" y="645471"/>
            <a:ext cx="8715045" cy="139964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r>
              <a:rPr lang="en-US" sz="1400" b="1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Turbulence models</a:t>
            </a:r>
            <a:r>
              <a:rPr lang="en-US" sz="14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: </a:t>
            </a:r>
            <a:r>
              <a:rPr lang="en-US" sz="1400" b="1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DNS</a:t>
            </a:r>
            <a:r>
              <a:rPr lang="en-US" sz="14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, RANS, LES</a:t>
            </a:r>
          </a:p>
          <a:p>
            <a:endParaRPr lang="en-US" sz="1400" b="1" dirty="0">
              <a:solidFill>
                <a:schemeClr val="bg2"/>
              </a:solidFill>
              <a:latin typeface="Avenir Next LT Pro" panose="020B0504020202020204" pitchFamily="34" charset="77"/>
            </a:endParaRPr>
          </a:p>
          <a:p>
            <a:r>
              <a:rPr lang="en-US" sz="1400" b="1" dirty="0">
                <a:solidFill>
                  <a:schemeClr val="bg2"/>
                </a:solidFill>
                <a:latin typeface="Avenir Next LT Pro" panose="020B0504020202020204" pitchFamily="34" charset="77"/>
              </a:rPr>
              <a:t>Coupling modes: </a:t>
            </a:r>
            <a:r>
              <a:rPr lang="en-US" sz="1400" dirty="0">
                <a:solidFill>
                  <a:schemeClr val="bg1">
                    <a:lumMod val="85000"/>
                  </a:schemeClr>
                </a:solidFill>
              </a:rPr>
              <a:t>boundary (conjugate) heat transfer, volume heat generation, fluid-structure interaction, systems-CFD coupling, </a:t>
            </a:r>
            <a:r>
              <a:rPr lang="en-US" sz="1400" dirty="0">
                <a:solidFill>
                  <a:schemeClr val="bg2"/>
                </a:solidFill>
              </a:rPr>
              <a:t>forward uncertainty quantification</a:t>
            </a:r>
            <a:endParaRPr lang="en-US" sz="1400" b="1" dirty="0">
              <a:solidFill>
                <a:schemeClr val="bg2"/>
              </a:solidFill>
            </a:endParaRPr>
          </a:p>
          <a:p>
            <a:pPr marL="114300" indent="0">
              <a:buNone/>
            </a:pPr>
            <a:endParaRPr lang="en-US" sz="1400" dirty="0">
              <a:solidFill>
                <a:schemeClr val="bg2"/>
              </a:solidFill>
            </a:endParaRPr>
          </a:p>
          <a:p>
            <a:endParaRPr lang="en-US" sz="1400" dirty="0">
              <a:solidFill>
                <a:schemeClr val="bg2"/>
              </a:solidFill>
            </a:endParaRPr>
          </a:p>
          <a:p>
            <a:endParaRPr lang="en-US" sz="1400" dirty="0">
              <a:solidFill>
                <a:schemeClr val="bg2"/>
              </a:solidFill>
            </a:endParaRPr>
          </a:p>
          <a:p>
            <a:endParaRPr lang="en-US" sz="1400" dirty="0">
              <a:solidFill>
                <a:schemeClr val="bg2"/>
              </a:solidFill>
            </a:endParaRPr>
          </a:p>
          <a:p>
            <a:endParaRPr lang="en-US" sz="1400" dirty="0">
              <a:solidFill>
                <a:schemeClr val="bg2"/>
              </a:solidFill>
            </a:endParaRPr>
          </a:p>
          <a:p>
            <a:endParaRPr lang="en-US" sz="1400" dirty="0">
              <a:solidFill>
                <a:schemeClr val="bg2"/>
              </a:solidFill>
            </a:endParaRPr>
          </a:p>
          <a:p>
            <a:endParaRPr lang="en-US" sz="1400" dirty="0">
              <a:solidFill>
                <a:schemeClr val="bg2"/>
              </a:solidFill>
            </a:endParaRPr>
          </a:p>
          <a:p>
            <a:pPr marL="114300" indent="0">
              <a:buNone/>
            </a:pPr>
            <a:endParaRPr lang="en-US" sz="1400" b="1" dirty="0">
              <a:solidFill>
                <a:schemeClr val="bg2"/>
              </a:solidFill>
            </a:endParaRPr>
          </a:p>
          <a:p>
            <a:pPr marL="114300" indent="0">
              <a:buNone/>
            </a:pPr>
            <a:endParaRPr lang="en-US" sz="1400" dirty="0">
              <a:solidFill>
                <a:schemeClr val="bg2"/>
              </a:solidFill>
            </a:endParaRPr>
          </a:p>
          <a:p>
            <a:pPr marL="114300" indent="0">
              <a:buNone/>
            </a:pPr>
            <a:endParaRPr lang="en-US" sz="1400" dirty="0">
              <a:solidFill>
                <a:schemeClr val="bg2"/>
              </a:solidFill>
            </a:endParaRPr>
          </a:p>
          <a:p>
            <a:pPr marL="114300" indent="0">
              <a:buNone/>
            </a:pPr>
            <a:endParaRPr lang="en-US" sz="1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96AFE8-A72A-A5B6-5E00-46D8C5617CA3}"/>
              </a:ext>
            </a:extLst>
          </p:cNvPr>
          <p:cNvSpPr txBox="1"/>
          <p:nvPr/>
        </p:nvSpPr>
        <p:spPr>
          <a:xfrm>
            <a:off x="3338210" y="4404836"/>
            <a:ext cx="518663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2"/>
                </a:solidFill>
                <a:latin typeface="Fira Sans" panose="020B0503050000020004" pitchFamily="34" charset="0"/>
              </a:rPr>
              <a:t>Forward uncertainty quantification (UQ) for hot channel estimation in fast reactors.</a:t>
            </a:r>
          </a:p>
          <a:p>
            <a:pPr algn="ctr"/>
            <a:r>
              <a:rPr lang="en-US" sz="1000" dirty="0">
                <a:solidFill>
                  <a:schemeClr val="bg2"/>
                </a:solidFill>
                <a:latin typeface="Fira Sans" panose="020B0503050000020004" pitchFamily="34" charset="0"/>
              </a:rPr>
              <a:t>Courtesy of Hansol Park, </a:t>
            </a:r>
            <a:r>
              <a:rPr lang="en-US" sz="1000" dirty="0" err="1">
                <a:solidFill>
                  <a:schemeClr val="bg2"/>
                </a:solidFill>
                <a:latin typeface="Fira Sans" panose="020B0503050000020004" pitchFamily="34" charset="0"/>
              </a:rPr>
              <a:t>Yiqi</a:t>
            </a:r>
            <a:r>
              <a:rPr lang="en-US" sz="1000" dirty="0">
                <a:solidFill>
                  <a:schemeClr val="bg2"/>
                </a:solidFill>
                <a:latin typeface="Fira Sans" panose="020B0503050000020004" pitchFamily="34" charset="0"/>
              </a:rPr>
              <a:t> Yu, and Emily Shemon (ANL).</a:t>
            </a:r>
          </a:p>
          <a:p>
            <a:pPr algn="ctr"/>
            <a:endParaRPr lang="en-US" sz="1000" dirty="0">
              <a:solidFill>
                <a:schemeClr val="bg2"/>
              </a:solidFill>
              <a:latin typeface="Fira Sans" panose="020B0503050000020004" pitchFamily="34" charset="0"/>
            </a:endParaRPr>
          </a:p>
          <a:p>
            <a:pPr algn="ctr"/>
            <a:r>
              <a:rPr lang="en-US" sz="1200" dirty="0">
                <a:solidFill>
                  <a:schemeClr val="bg2"/>
                </a:solidFill>
                <a:latin typeface="Fira Sans" panose="020B0503050000020004" pitchFamily="34" charset="0"/>
              </a:rPr>
              <a:t>NekRS + MOOSE stochastic tools module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C79DCB3-E236-FC5E-9227-27E53DBAE5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158" y="2045115"/>
            <a:ext cx="1743520" cy="253469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F5CDB19-696A-F131-716A-58E5EE98FE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4363" y="2861584"/>
            <a:ext cx="2283949" cy="139964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AF096C4-0FF1-9B7C-4E2F-C2B3C34F3F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38210" y="1675372"/>
            <a:ext cx="2346153" cy="2585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5201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 txBox="1">
            <a:spLocks noGrp="1"/>
          </p:cNvSpPr>
          <p:nvPr>
            <p:ph type="title"/>
          </p:nvPr>
        </p:nvSpPr>
        <p:spPr>
          <a:xfrm>
            <a:off x="133150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NekRS Integration</a:t>
            </a:r>
            <a:endParaRPr dirty="0"/>
          </a:p>
        </p:txBody>
      </p:sp>
      <p:sp>
        <p:nvSpPr>
          <p:cNvPr id="7" name="Google Shape;98;p15">
            <a:extLst>
              <a:ext uri="{FF2B5EF4-FFF2-40B4-BE49-F238E27FC236}">
                <a16:creationId xmlns:a16="http://schemas.microsoft.com/office/drawing/2014/main" id="{5225D7FB-0B76-00E2-DC0D-43F3FD37EA4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74431" y="645471"/>
            <a:ext cx="8715045" cy="139964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400" b="1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Turbulence models</a:t>
            </a:r>
            <a:r>
              <a:rPr lang="en-US" sz="14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: </a:t>
            </a:r>
            <a:r>
              <a:rPr lang="en-US" sz="1400" b="1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DNS</a:t>
            </a:r>
            <a:r>
              <a:rPr lang="en-US" sz="14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, RANS, LES</a:t>
            </a:r>
          </a:p>
          <a:p>
            <a:endParaRPr lang="en-US" sz="1400" b="1" dirty="0">
              <a:solidFill>
                <a:schemeClr val="bg2"/>
              </a:solidFill>
              <a:latin typeface="Avenir Next LT Pro" panose="020B0504020202020204" pitchFamily="34" charset="77"/>
            </a:endParaRPr>
          </a:p>
          <a:p>
            <a:r>
              <a:rPr lang="en-US" sz="1400" b="1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Coupling modes: boundary (conjugate) heat transfer</a:t>
            </a:r>
            <a:r>
              <a:rPr lang="en-US" sz="1400" dirty="0">
                <a:solidFill>
                  <a:schemeClr val="bg1">
                    <a:lumMod val="85000"/>
                  </a:schemeClr>
                </a:solidFill>
              </a:rPr>
              <a:t>, volume heat generation, fluid-structure interaction, systems-CFD coupling, forward uncertainty quantification</a:t>
            </a:r>
            <a:endParaRPr lang="en-US" sz="1400" b="1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sz="1400" b="1" dirty="0">
              <a:solidFill>
                <a:schemeClr val="bg2"/>
              </a:solidFill>
            </a:endParaRPr>
          </a:p>
          <a:p>
            <a:r>
              <a:rPr lang="en-US" sz="1400" b="1" dirty="0">
                <a:solidFill>
                  <a:schemeClr val="bg2"/>
                </a:solidFill>
                <a:latin typeface="Avenir Next LT Pro" panose="020B0504020202020204" pitchFamily="34" charset="77"/>
              </a:rPr>
              <a:t>Data transfer:</a:t>
            </a:r>
            <a:r>
              <a:rPr lang="en-US" sz="1400" b="1" dirty="0">
                <a:solidFill>
                  <a:schemeClr val="bg2"/>
                </a:solidFill>
              </a:rPr>
              <a:t> </a:t>
            </a:r>
            <a:r>
              <a:rPr lang="en-US" sz="1400" b="1" dirty="0">
                <a:solidFill>
                  <a:schemeClr val="accent1"/>
                </a:solidFill>
                <a:latin typeface="Avenir Next LT Pro" panose="020B0504020202020204" pitchFamily="34" charset="77"/>
              </a:rPr>
              <a:t>interpolate between NekRS mesh and a MOOSE mesh</a:t>
            </a:r>
          </a:p>
          <a:p>
            <a:endParaRPr lang="en-US" sz="1400" b="1" dirty="0">
              <a:solidFill>
                <a:schemeClr val="bg2"/>
              </a:solidFill>
            </a:endParaRPr>
          </a:p>
          <a:p>
            <a:pPr marL="114300" indent="0">
              <a:buNone/>
            </a:pPr>
            <a:endParaRPr lang="en-US" sz="1400" dirty="0">
              <a:solidFill>
                <a:schemeClr val="bg2"/>
              </a:solidFill>
            </a:endParaRPr>
          </a:p>
          <a:p>
            <a:endParaRPr lang="en-US" sz="1400" dirty="0">
              <a:solidFill>
                <a:schemeClr val="bg2"/>
              </a:solidFill>
            </a:endParaRPr>
          </a:p>
          <a:p>
            <a:endParaRPr lang="en-US" sz="1400" dirty="0">
              <a:solidFill>
                <a:schemeClr val="bg2"/>
              </a:solidFill>
            </a:endParaRPr>
          </a:p>
          <a:p>
            <a:endParaRPr lang="en-US" sz="1400" dirty="0">
              <a:solidFill>
                <a:schemeClr val="bg2"/>
              </a:solidFill>
            </a:endParaRPr>
          </a:p>
          <a:p>
            <a:endParaRPr lang="en-US" sz="1400" dirty="0">
              <a:solidFill>
                <a:schemeClr val="bg2"/>
              </a:solidFill>
            </a:endParaRPr>
          </a:p>
          <a:p>
            <a:endParaRPr lang="en-US" sz="1400" dirty="0">
              <a:solidFill>
                <a:schemeClr val="bg2"/>
              </a:solidFill>
            </a:endParaRPr>
          </a:p>
          <a:p>
            <a:endParaRPr lang="en-US" sz="1400" dirty="0">
              <a:solidFill>
                <a:schemeClr val="bg2"/>
              </a:solidFill>
            </a:endParaRPr>
          </a:p>
          <a:p>
            <a:pPr marL="114300" indent="0">
              <a:buNone/>
            </a:pPr>
            <a:endParaRPr lang="en-US" sz="1400" b="1" dirty="0">
              <a:solidFill>
                <a:schemeClr val="bg2"/>
              </a:solidFill>
            </a:endParaRPr>
          </a:p>
          <a:p>
            <a:pPr marL="114300" indent="0">
              <a:buNone/>
            </a:pPr>
            <a:endParaRPr lang="en-US" sz="1400" dirty="0">
              <a:solidFill>
                <a:schemeClr val="bg2"/>
              </a:solidFill>
            </a:endParaRPr>
          </a:p>
          <a:p>
            <a:pPr marL="114300" indent="0">
              <a:buNone/>
            </a:pPr>
            <a:endParaRPr lang="en-US" sz="1400" dirty="0">
              <a:solidFill>
                <a:schemeClr val="bg2"/>
              </a:solidFill>
            </a:endParaRPr>
          </a:p>
          <a:p>
            <a:pPr marL="114300" indent="0">
              <a:buNone/>
            </a:pPr>
            <a:endParaRPr lang="en-US" sz="1400" dirty="0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356725A5-E507-4D36-2B25-F7906DB86F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081"/>
          <a:stretch/>
        </p:blipFill>
        <p:spPr bwMode="auto">
          <a:xfrm>
            <a:off x="6344776" y="2201947"/>
            <a:ext cx="2506201" cy="2453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3BC8682-C377-09FE-7F66-153FA96ABC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95" b="18429"/>
          <a:stretch/>
        </p:blipFill>
        <p:spPr bwMode="auto">
          <a:xfrm>
            <a:off x="216007" y="2943415"/>
            <a:ext cx="5732593" cy="1968057"/>
          </a:xfrm>
          <a:custGeom>
            <a:avLst/>
            <a:gdLst>
              <a:gd name="connsiteX0" fmla="*/ 918576 w 6070525"/>
              <a:gd name="connsiteY0" fmla="*/ 712472 h 2084072"/>
              <a:gd name="connsiteX1" fmla="*/ 767700 w 6070525"/>
              <a:gd name="connsiteY1" fmla="*/ 888150 h 2084072"/>
              <a:gd name="connsiteX2" fmla="*/ 918576 w 6070525"/>
              <a:gd name="connsiteY2" fmla="*/ 1063828 h 2084072"/>
              <a:gd name="connsiteX3" fmla="*/ 1069452 w 6070525"/>
              <a:gd name="connsiteY3" fmla="*/ 888150 h 2084072"/>
              <a:gd name="connsiteX4" fmla="*/ 918576 w 6070525"/>
              <a:gd name="connsiteY4" fmla="*/ 712472 h 2084072"/>
              <a:gd name="connsiteX5" fmla="*/ 0 w 6070525"/>
              <a:gd name="connsiteY5" fmla="*/ 0 h 2084072"/>
              <a:gd name="connsiteX6" fmla="*/ 1689156 w 6070525"/>
              <a:gd name="connsiteY6" fmla="*/ 0 h 2084072"/>
              <a:gd name="connsiteX7" fmla="*/ 1689156 w 6070525"/>
              <a:gd name="connsiteY7" fmla="*/ 317301 h 2084072"/>
              <a:gd name="connsiteX8" fmla="*/ 6070525 w 6070525"/>
              <a:gd name="connsiteY8" fmla="*/ 317301 h 2084072"/>
              <a:gd name="connsiteX9" fmla="*/ 6070525 w 6070525"/>
              <a:gd name="connsiteY9" fmla="*/ 1773176 h 2084072"/>
              <a:gd name="connsiteX10" fmla="*/ 2084436 w 6070525"/>
              <a:gd name="connsiteY10" fmla="*/ 1773176 h 2084072"/>
              <a:gd name="connsiteX11" fmla="*/ 2084436 w 6070525"/>
              <a:gd name="connsiteY11" fmla="*/ 2084072 h 2084072"/>
              <a:gd name="connsiteX12" fmla="*/ 0 w 6070525"/>
              <a:gd name="connsiteY12" fmla="*/ 2084072 h 2084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070525" h="2084072">
                <a:moveTo>
                  <a:pt x="918576" y="712472"/>
                </a:moveTo>
                <a:cubicBezTo>
                  <a:pt x="835249" y="712472"/>
                  <a:pt x="767700" y="791126"/>
                  <a:pt x="767700" y="888150"/>
                </a:cubicBezTo>
                <a:cubicBezTo>
                  <a:pt x="767700" y="985174"/>
                  <a:pt x="835249" y="1063828"/>
                  <a:pt x="918576" y="1063828"/>
                </a:cubicBezTo>
                <a:cubicBezTo>
                  <a:pt x="1001903" y="1063828"/>
                  <a:pt x="1069452" y="985174"/>
                  <a:pt x="1069452" y="888150"/>
                </a:cubicBezTo>
                <a:cubicBezTo>
                  <a:pt x="1069452" y="791126"/>
                  <a:pt x="1001903" y="712472"/>
                  <a:pt x="918576" y="712472"/>
                </a:cubicBezTo>
                <a:close/>
                <a:moveTo>
                  <a:pt x="0" y="0"/>
                </a:moveTo>
                <a:lnTo>
                  <a:pt x="1689156" y="0"/>
                </a:lnTo>
                <a:lnTo>
                  <a:pt x="1689156" y="317301"/>
                </a:lnTo>
                <a:lnTo>
                  <a:pt x="6070525" y="317301"/>
                </a:lnTo>
                <a:lnTo>
                  <a:pt x="6070525" y="1773176"/>
                </a:lnTo>
                <a:lnTo>
                  <a:pt x="2084436" y="1773176"/>
                </a:lnTo>
                <a:lnTo>
                  <a:pt x="2084436" y="2084072"/>
                </a:lnTo>
                <a:lnTo>
                  <a:pt x="0" y="2084072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E5F563C-8D83-8763-2303-F6BDF094020C}"/>
              </a:ext>
            </a:extLst>
          </p:cNvPr>
          <p:cNvSpPr txBox="1"/>
          <p:nvPr/>
        </p:nvSpPr>
        <p:spPr>
          <a:xfrm>
            <a:off x="2026520" y="4417153"/>
            <a:ext cx="11247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2"/>
                </a:solidFill>
              </a:rPr>
              <a:t>Nth order </a:t>
            </a:r>
            <a:r>
              <a:rPr lang="en-US" sz="1200" dirty="0">
                <a:solidFill>
                  <a:schemeClr val="bg2"/>
                </a:solidFill>
                <a:sym typeface="Wingdings" pitchFamily="2" charset="2"/>
              </a:rPr>
              <a:t> 1</a:t>
            </a:r>
            <a:r>
              <a:rPr lang="en-US" sz="1200" baseline="30000" dirty="0">
                <a:solidFill>
                  <a:schemeClr val="bg2"/>
                </a:solidFill>
                <a:sym typeface="Wingdings" pitchFamily="2" charset="2"/>
              </a:rPr>
              <a:t>st</a:t>
            </a:r>
            <a:r>
              <a:rPr lang="en-US" sz="1200" dirty="0">
                <a:solidFill>
                  <a:schemeClr val="bg2"/>
                </a:solidFill>
                <a:sym typeface="Wingdings" pitchFamily="2" charset="2"/>
              </a:rPr>
              <a:t> order</a:t>
            </a:r>
            <a:endParaRPr lang="en-US" sz="1200" dirty="0">
              <a:solidFill>
                <a:schemeClr val="bg2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BAF358-9773-A61B-154B-FF2202698F70}"/>
              </a:ext>
            </a:extLst>
          </p:cNvPr>
          <p:cNvSpPr txBox="1"/>
          <p:nvPr/>
        </p:nvSpPr>
        <p:spPr>
          <a:xfrm>
            <a:off x="3480068" y="4415831"/>
            <a:ext cx="11247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2"/>
                </a:solidFill>
              </a:rPr>
              <a:t>Nth order </a:t>
            </a:r>
            <a:r>
              <a:rPr lang="en-US" sz="1200" dirty="0">
                <a:solidFill>
                  <a:schemeClr val="bg2"/>
                </a:solidFill>
                <a:sym typeface="Wingdings" pitchFamily="2" charset="2"/>
              </a:rPr>
              <a:t> 2</a:t>
            </a:r>
            <a:r>
              <a:rPr lang="en-US" sz="1200" baseline="30000" dirty="0">
                <a:solidFill>
                  <a:schemeClr val="bg2"/>
                </a:solidFill>
                <a:sym typeface="Wingdings" pitchFamily="2" charset="2"/>
              </a:rPr>
              <a:t>nd</a:t>
            </a:r>
            <a:r>
              <a:rPr lang="en-US" sz="1200" dirty="0">
                <a:solidFill>
                  <a:schemeClr val="bg2"/>
                </a:solidFill>
                <a:sym typeface="Wingdings" pitchFamily="2" charset="2"/>
              </a:rPr>
              <a:t>  order</a:t>
            </a:r>
            <a:endParaRPr lang="en-US" sz="1200" dirty="0">
              <a:solidFill>
                <a:schemeClr val="bg2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29FEA8-2429-B30A-6444-E3A088BC4E3B}"/>
              </a:ext>
            </a:extLst>
          </p:cNvPr>
          <p:cNvSpPr txBox="1"/>
          <p:nvPr/>
        </p:nvSpPr>
        <p:spPr>
          <a:xfrm>
            <a:off x="4933616" y="4415830"/>
            <a:ext cx="11247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2"/>
                </a:solidFill>
              </a:rPr>
              <a:t>exact replication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85D7050-6A04-3FB8-5372-6FFEC7D6E597}"/>
              </a:ext>
            </a:extLst>
          </p:cNvPr>
          <p:cNvSpPr txBox="1"/>
          <p:nvPr/>
        </p:nvSpPr>
        <p:spPr>
          <a:xfrm>
            <a:off x="1829202" y="2533482"/>
            <a:ext cx="25062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Data transfer options in Cardinal</a:t>
            </a:r>
          </a:p>
        </p:txBody>
      </p:sp>
      <p:sp>
        <p:nvSpPr>
          <p:cNvPr id="12" name="Left Brace 11">
            <a:extLst>
              <a:ext uri="{FF2B5EF4-FFF2-40B4-BE49-F238E27FC236}">
                <a16:creationId xmlns:a16="http://schemas.microsoft.com/office/drawing/2014/main" id="{22F2AB25-65E1-D9C1-3002-0C363660883A}"/>
              </a:ext>
            </a:extLst>
          </p:cNvPr>
          <p:cNvSpPr/>
          <p:nvPr/>
        </p:nvSpPr>
        <p:spPr>
          <a:xfrm rot="5400000">
            <a:off x="2962376" y="135471"/>
            <a:ext cx="311084" cy="5732593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BFC9884-674A-BC9D-895B-55F3631ABEA0}"/>
              </a:ext>
            </a:extLst>
          </p:cNvPr>
          <p:cNvSpPr txBox="1"/>
          <p:nvPr/>
        </p:nvSpPr>
        <p:spPr>
          <a:xfrm>
            <a:off x="6418889" y="4467727"/>
            <a:ext cx="25062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Example of lowest-order data transfer from NekRS (top) onto a MOOSE mesh (bottom)</a:t>
            </a:r>
          </a:p>
        </p:txBody>
      </p:sp>
    </p:spTree>
    <p:extLst>
      <p:ext uri="{BB962C8B-B14F-4D97-AF65-F5344CB8AC3E}">
        <p14:creationId xmlns:p14="http://schemas.microsoft.com/office/powerpoint/2010/main" val="4359000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 txBox="1">
            <a:spLocks noGrp="1"/>
          </p:cNvSpPr>
          <p:nvPr>
            <p:ph type="title"/>
          </p:nvPr>
        </p:nvSpPr>
        <p:spPr>
          <a:xfrm>
            <a:off x="133150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NekRS Integration</a:t>
            </a:r>
            <a:endParaRPr dirty="0"/>
          </a:p>
        </p:txBody>
      </p:sp>
      <p:sp>
        <p:nvSpPr>
          <p:cNvPr id="7" name="Google Shape;98;p15">
            <a:extLst>
              <a:ext uri="{FF2B5EF4-FFF2-40B4-BE49-F238E27FC236}">
                <a16:creationId xmlns:a16="http://schemas.microsoft.com/office/drawing/2014/main" id="{5225D7FB-0B76-00E2-DC0D-43F3FD37EA4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74431" y="645471"/>
            <a:ext cx="8715045" cy="139964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400" b="1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Turbulence models</a:t>
            </a:r>
            <a:r>
              <a:rPr lang="en-US" sz="14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: </a:t>
            </a:r>
            <a:r>
              <a:rPr lang="en-US" sz="1400" b="1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DNS</a:t>
            </a:r>
            <a:r>
              <a:rPr lang="en-US" sz="14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, RANS, LES</a:t>
            </a:r>
          </a:p>
          <a:p>
            <a:endParaRPr lang="en-US" sz="1400" b="1" dirty="0">
              <a:solidFill>
                <a:schemeClr val="bg2"/>
              </a:solidFill>
              <a:latin typeface="Avenir Next LT Pro" panose="020B0504020202020204" pitchFamily="34" charset="77"/>
            </a:endParaRPr>
          </a:p>
          <a:p>
            <a:r>
              <a:rPr lang="en-US" sz="1400" b="1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Coupling modes: boundary (conjugate) heat transfer</a:t>
            </a:r>
            <a:r>
              <a:rPr lang="en-US" sz="1400" dirty="0">
                <a:solidFill>
                  <a:schemeClr val="bg1">
                    <a:lumMod val="85000"/>
                  </a:schemeClr>
                </a:solidFill>
              </a:rPr>
              <a:t>, volume heat generation, fluid-structure interaction, systems-CFD coupling, forward uncertainty quantification</a:t>
            </a:r>
            <a:endParaRPr lang="en-US" sz="1400" b="1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sz="1400" b="1" dirty="0">
              <a:solidFill>
                <a:schemeClr val="bg2"/>
              </a:solidFill>
            </a:endParaRPr>
          </a:p>
          <a:p>
            <a:r>
              <a:rPr lang="en-US" sz="1400" b="1" dirty="0">
                <a:solidFill>
                  <a:schemeClr val="bg2"/>
                </a:solidFill>
                <a:latin typeface="Avenir Next LT Pro" panose="020B0504020202020204" pitchFamily="34" charset="77"/>
              </a:rPr>
              <a:t>Data transfer:</a:t>
            </a:r>
            <a:r>
              <a:rPr lang="en-US" sz="1400" b="1" dirty="0">
                <a:solidFill>
                  <a:schemeClr val="bg2"/>
                </a:solidFill>
              </a:rPr>
              <a:t> </a:t>
            </a:r>
            <a:r>
              <a:rPr lang="en-US" sz="1400" b="1" dirty="0">
                <a:solidFill>
                  <a:schemeClr val="accent1"/>
                </a:solidFill>
                <a:latin typeface="Avenir Next LT Pro" panose="020B0504020202020204" pitchFamily="34" charset="77"/>
              </a:rPr>
              <a:t>interpolate between NekRS mesh and a MOOSE mesh</a:t>
            </a:r>
          </a:p>
          <a:p>
            <a:endParaRPr lang="en-US" sz="1400" b="1" dirty="0">
              <a:solidFill>
                <a:schemeClr val="bg2"/>
              </a:solidFill>
            </a:endParaRPr>
          </a:p>
          <a:p>
            <a:pPr marL="114300" indent="0">
              <a:buNone/>
            </a:pPr>
            <a:endParaRPr lang="en-US" sz="1400" dirty="0">
              <a:solidFill>
                <a:schemeClr val="bg2"/>
              </a:solidFill>
            </a:endParaRPr>
          </a:p>
          <a:p>
            <a:endParaRPr lang="en-US" sz="1400" dirty="0">
              <a:solidFill>
                <a:schemeClr val="bg2"/>
              </a:solidFill>
            </a:endParaRPr>
          </a:p>
          <a:p>
            <a:endParaRPr lang="en-US" sz="1400" dirty="0">
              <a:solidFill>
                <a:schemeClr val="bg2"/>
              </a:solidFill>
            </a:endParaRPr>
          </a:p>
          <a:p>
            <a:endParaRPr lang="en-US" sz="1400" dirty="0">
              <a:solidFill>
                <a:schemeClr val="bg2"/>
              </a:solidFill>
            </a:endParaRPr>
          </a:p>
          <a:p>
            <a:endParaRPr lang="en-US" sz="1400" dirty="0">
              <a:solidFill>
                <a:schemeClr val="bg2"/>
              </a:solidFill>
            </a:endParaRPr>
          </a:p>
          <a:p>
            <a:endParaRPr lang="en-US" sz="1400" dirty="0">
              <a:solidFill>
                <a:schemeClr val="bg2"/>
              </a:solidFill>
            </a:endParaRPr>
          </a:p>
          <a:p>
            <a:endParaRPr lang="en-US" sz="1400" dirty="0">
              <a:solidFill>
                <a:schemeClr val="bg2"/>
              </a:solidFill>
            </a:endParaRPr>
          </a:p>
          <a:p>
            <a:pPr marL="114300" indent="0">
              <a:buNone/>
            </a:pPr>
            <a:endParaRPr lang="en-US" sz="1400" b="1" dirty="0">
              <a:solidFill>
                <a:schemeClr val="bg2"/>
              </a:solidFill>
            </a:endParaRPr>
          </a:p>
          <a:p>
            <a:pPr marL="114300" indent="0">
              <a:buNone/>
            </a:pPr>
            <a:endParaRPr lang="en-US" sz="1400" dirty="0">
              <a:solidFill>
                <a:schemeClr val="bg2"/>
              </a:solidFill>
            </a:endParaRPr>
          </a:p>
          <a:p>
            <a:pPr marL="114300" indent="0">
              <a:buNone/>
            </a:pPr>
            <a:endParaRPr lang="en-US" sz="1400" dirty="0">
              <a:solidFill>
                <a:schemeClr val="bg2"/>
              </a:solidFill>
            </a:endParaRPr>
          </a:p>
          <a:p>
            <a:pPr marL="114300" indent="0">
              <a:buNone/>
            </a:pPr>
            <a:endParaRPr lang="en-US" sz="1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C51E606-DEB0-8361-B86E-5A7E9EC835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431" y="2223113"/>
            <a:ext cx="3219275" cy="292038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 Placeholder 3">
                <a:extLst>
                  <a:ext uri="{FF2B5EF4-FFF2-40B4-BE49-F238E27FC236}">
                    <a16:creationId xmlns:a16="http://schemas.microsoft.com/office/drawing/2014/main" id="{708D78B5-6FB0-9146-84B4-A690FC41E32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607584" y="3024605"/>
                <a:ext cx="5046166" cy="1317401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txBody>
              <a:bodyPr spcFirstLastPara="1" wrap="square" lIns="91425" tIns="91425" rIns="91425" bIns="91425" anchor="t" anchorCtr="0">
                <a:norm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800"/>
                  <a:buFont typeface="Fira Sans Light"/>
                  <a:buChar char="●"/>
                  <a:defRPr sz="1800" b="0" i="0" u="none" strike="noStrike" cap="none">
                    <a:solidFill>
                      <a:schemeClr val="dk2"/>
                    </a:solidFill>
                    <a:latin typeface="Fira Sans Light"/>
                    <a:ea typeface="Fira Sans Light"/>
                    <a:cs typeface="Fira Sans Light"/>
                    <a:sym typeface="Fira Sans Light"/>
                  </a:defRPr>
                </a:lvl1pPr>
                <a:lvl2pPr marL="914400" marR="0" lvl="1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Fira Sans Light"/>
                  <a:buChar char="○"/>
                  <a:defRPr sz="1400" b="0" i="0" u="none" strike="noStrike" cap="none">
                    <a:solidFill>
                      <a:schemeClr val="dk2"/>
                    </a:solidFill>
                    <a:latin typeface="Fira Sans Light"/>
                    <a:ea typeface="Fira Sans Light"/>
                    <a:cs typeface="Fira Sans Light"/>
                    <a:sym typeface="Fira Sans Light"/>
                  </a:defRPr>
                </a:lvl2pPr>
                <a:lvl3pPr marL="1371600" marR="0" lvl="2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Fira Sans Light"/>
                  <a:buChar char="■"/>
                  <a:defRPr sz="1400" b="0" i="0" u="none" strike="noStrike" cap="none">
                    <a:solidFill>
                      <a:schemeClr val="dk2"/>
                    </a:solidFill>
                    <a:latin typeface="Fira Sans Light"/>
                    <a:ea typeface="Fira Sans Light"/>
                    <a:cs typeface="Fira Sans Light"/>
                    <a:sym typeface="Fira Sans Light"/>
                  </a:defRPr>
                </a:lvl3pPr>
                <a:lvl4pPr marL="1828800" marR="0" lvl="3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Fira Sans Light"/>
                  <a:buChar char="●"/>
                  <a:defRPr sz="1400" b="0" i="0" u="none" strike="noStrike" cap="none">
                    <a:solidFill>
                      <a:schemeClr val="dk2"/>
                    </a:solidFill>
                    <a:latin typeface="Fira Sans Light"/>
                    <a:ea typeface="Fira Sans Light"/>
                    <a:cs typeface="Fira Sans Light"/>
                    <a:sym typeface="Fira Sans Light"/>
                  </a:defRPr>
                </a:lvl4pPr>
                <a:lvl5pPr marL="2286000" marR="0" lvl="4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Fira Sans Light"/>
                  <a:buChar char="○"/>
                  <a:defRPr sz="1400" b="0" i="0" u="none" strike="noStrike" cap="none">
                    <a:solidFill>
                      <a:schemeClr val="dk2"/>
                    </a:solidFill>
                    <a:latin typeface="Fira Sans Light"/>
                    <a:ea typeface="Fira Sans Light"/>
                    <a:cs typeface="Fira Sans Light"/>
                    <a:sym typeface="Fira Sans Light"/>
                  </a:defRPr>
                </a:lvl5pPr>
                <a:lvl6pPr marL="2743200" marR="0" lvl="5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Fira Sans Light"/>
                  <a:buChar char="■"/>
                  <a:defRPr sz="1400" b="0" i="0" u="none" strike="noStrike" cap="none">
                    <a:solidFill>
                      <a:schemeClr val="dk2"/>
                    </a:solidFill>
                    <a:latin typeface="Fira Sans Light"/>
                    <a:ea typeface="Fira Sans Light"/>
                    <a:cs typeface="Fira Sans Light"/>
                    <a:sym typeface="Fira Sans Light"/>
                  </a:defRPr>
                </a:lvl6pPr>
                <a:lvl7pPr marL="3200400" marR="0" lvl="6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Fira Sans Light"/>
                  <a:buChar char="●"/>
                  <a:defRPr sz="1400" b="0" i="0" u="none" strike="noStrike" cap="none">
                    <a:solidFill>
                      <a:schemeClr val="dk2"/>
                    </a:solidFill>
                    <a:latin typeface="Fira Sans Light"/>
                    <a:ea typeface="Fira Sans Light"/>
                    <a:cs typeface="Fira Sans Light"/>
                    <a:sym typeface="Fira Sans Light"/>
                  </a:defRPr>
                </a:lvl7pPr>
                <a:lvl8pPr marL="3657600" marR="0" lvl="7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Fira Sans Light"/>
                  <a:buChar char="○"/>
                  <a:defRPr sz="1400" b="0" i="0" u="none" strike="noStrike" cap="none">
                    <a:solidFill>
                      <a:schemeClr val="dk2"/>
                    </a:solidFill>
                    <a:latin typeface="Fira Sans Light"/>
                    <a:ea typeface="Fira Sans Light"/>
                    <a:cs typeface="Fira Sans Light"/>
                    <a:sym typeface="Fira Sans Light"/>
                  </a:defRPr>
                </a:lvl8pPr>
                <a:lvl9pPr marL="4114800" marR="0" lvl="8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Fira Sans Light"/>
                  <a:buChar char="■"/>
                  <a:defRPr sz="1400" b="0" i="0" u="none" strike="noStrike" cap="none">
                    <a:solidFill>
                      <a:schemeClr val="dk2"/>
                    </a:solidFill>
                    <a:latin typeface="Fira Sans Light"/>
                    <a:ea typeface="Fira Sans Light"/>
                    <a:cs typeface="Fira Sans Light"/>
                    <a:sym typeface="Fira Sans Light"/>
                  </a:defRPr>
                </a:lvl9pPr>
              </a:lstStyle>
              <a:p>
                <a:pPr marL="114300" indent="0">
                  <a:buFont typeface="Fira Sans Light"/>
                  <a:buNone/>
                </a:pPr>
                <a:r>
                  <a:rPr lang="en-US" sz="1400" dirty="0"/>
                  <a:t>Conservation is ensured by normalizing all quantities.</a:t>
                </a:r>
              </a:p>
              <a:p>
                <a:pPr marL="114300" indent="0">
                  <a:buFont typeface="Fira Sans Light"/>
                  <a:buNone/>
                </a:pPr>
                <a:endParaRPr lang="en-US" sz="1400" dirty="0"/>
              </a:p>
              <a:p>
                <a:pPr marL="114300" indent="0">
                  <a:buFont typeface="Fira Sans Light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1400" i="1" smtClean="0">
                              <a:latin typeface="Cambria Math" panose="02040503050406030204" pitchFamily="18" charset="0"/>
                            </a:rPr>
                            <m:t>𝑎𝑝𝑝𝑙𝑖𝑒𝑑</m:t>
                          </m:r>
                          <m:r>
                            <a:rPr lang="en-US" sz="140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400" i="1" smtClean="0">
                              <a:latin typeface="Cambria Math" panose="02040503050406030204" pitchFamily="18" charset="0"/>
                            </a:rPr>
                            <m:t>𝑡𝑜</m:t>
                          </m:r>
                          <m:r>
                            <a:rPr lang="en-US" sz="140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400" i="1" smtClean="0">
                              <a:latin typeface="Cambria Math" panose="02040503050406030204" pitchFamily="18" charset="0"/>
                            </a:rPr>
                            <m:t>𝑛𝑒𝑘</m:t>
                          </m:r>
                        </m:sub>
                        <m:sup>
                          <m:r>
                            <a:rPr lang="en-US" sz="1400" i="1" smtClean="0"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bSup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1400" i="1" smtClean="0">
                              <a:latin typeface="Cambria Math" panose="02040503050406030204" pitchFamily="18" charset="0"/>
                            </a:rPr>
                            <m:t>𝑠𝑒𝑛𝑡</m:t>
                          </m:r>
                          <m:r>
                            <a:rPr lang="en-US" sz="140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400" i="1" smtClean="0">
                              <a:latin typeface="Cambria Math" panose="02040503050406030204" pitchFamily="18" charset="0"/>
                            </a:rPr>
                            <m:t>𝑓𝑟𝑜𝑚</m:t>
                          </m:r>
                          <m:r>
                            <a:rPr lang="en-US" sz="140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400" i="1" smtClean="0">
                              <a:latin typeface="Cambria Math" panose="02040503050406030204" pitchFamily="18" charset="0"/>
                            </a:rPr>
                            <m:t>𝑚𝑜𝑜𝑠𝑒</m:t>
                          </m:r>
                        </m:sub>
                        <m:sup>
                          <m:r>
                            <a:rPr lang="en-US" sz="1400" i="1" smtClean="0"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bSup>
                      <m:f>
                        <m:f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bSup>
                                <m:sSubSupPr>
                                  <m:ctrlPr>
                                    <a:rPr lang="en-US" sz="1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40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1400" i="1" smtClean="0">
                                      <a:latin typeface="Cambria Math" panose="02040503050406030204" pitchFamily="18" charset="0"/>
                                    </a:rPr>
                                    <m:t>𝑠𝑒𝑛𝑡</m:t>
                                  </m:r>
                                  <m:r>
                                    <a:rPr lang="en-US" sz="140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1400" i="1" smtClean="0">
                                      <a:latin typeface="Cambria Math" panose="02040503050406030204" pitchFamily="18" charset="0"/>
                                    </a:rPr>
                                    <m:t>𝑓𝑟𝑜𝑚</m:t>
                                  </m:r>
                                  <m:r>
                                    <a:rPr lang="en-US" sz="140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1400" i="1" smtClean="0">
                                      <a:latin typeface="Cambria Math" panose="02040503050406030204" pitchFamily="18" charset="0"/>
                                    </a:rPr>
                                    <m:t>𝑚𝑜𝑜𝑠𝑒</m:t>
                                  </m:r>
                                </m:sub>
                                <m:sup>
                                  <m:r>
                                    <a:rPr lang="en-US" sz="1400" i="1" smtClean="0">
                                      <a:latin typeface="Cambria Math" panose="02040503050406030204" pitchFamily="18" charset="0"/>
                                    </a:rPr>
                                    <m:t>′′</m:t>
                                  </m:r>
                                </m:sup>
                              </m:sSubSup>
                            </m:e>
                          </m:nary>
                        </m:num>
                        <m:den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bSup>
                                <m:sSubSup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1400" i="1" smtClean="0">
                                      <a:latin typeface="Cambria Math" panose="02040503050406030204" pitchFamily="18" charset="0"/>
                                    </a:rPr>
                                    <m:t>𝑟𝑒𝑐𝑒𝑖𝑣𝑒𝑑</m:t>
                                  </m:r>
                                  <m:r>
                                    <a:rPr lang="en-US" sz="140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1400" i="1" smtClean="0">
                                      <a:latin typeface="Cambria Math" panose="02040503050406030204" pitchFamily="18" charset="0"/>
                                    </a:rPr>
                                    <m:t>𝑏𝑦</m:t>
                                  </m:r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𝑛𝑒𝑘</m:t>
                                  </m:r>
                                </m:sub>
                                <m:sup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′′</m:t>
                                  </m:r>
                                </m:sup>
                              </m:sSubSup>
                            </m:e>
                          </m:nary>
                        </m:den>
                      </m:f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9" name="Text Placeholder 3">
                <a:extLst>
                  <a:ext uri="{FF2B5EF4-FFF2-40B4-BE49-F238E27FC236}">
                    <a16:creationId xmlns:a16="http://schemas.microsoft.com/office/drawing/2014/main" id="{708D78B5-6FB0-9146-84B4-A690FC41E3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7584" y="3024605"/>
                <a:ext cx="5046166" cy="1317401"/>
              </a:xfrm>
              <a:prstGeom prst="rect">
                <a:avLst/>
              </a:prstGeom>
              <a:blipFill>
                <a:blip r:embed="rId4"/>
                <a:stretch>
                  <a:fillRect b="-36449"/>
                </a:stretch>
              </a:blipFill>
              <a:ln w="28575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570954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 txBox="1">
            <a:spLocks noGrp="1"/>
          </p:cNvSpPr>
          <p:nvPr>
            <p:ph type="title"/>
          </p:nvPr>
        </p:nvSpPr>
        <p:spPr>
          <a:xfrm>
            <a:off x="133150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NekRS Integration</a:t>
            </a:r>
            <a:endParaRPr dirty="0"/>
          </a:p>
        </p:txBody>
      </p:sp>
      <p:sp>
        <p:nvSpPr>
          <p:cNvPr id="7" name="Google Shape;98;p15">
            <a:extLst>
              <a:ext uri="{FF2B5EF4-FFF2-40B4-BE49-F238E27FC236}">
                <a16:creationId xmlns:a16="http://schemas.microsoft.com/office/drawing/2014/main" id="{5225D7FB-0B76-00E2-DC0D-43F3FD37EA4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74431" y="645470"/>
            <a:ext cx="8715045" cy="192627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r>
              <a:rPr lang="en-US" sz="1400" b="1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Turbulence models</a:t>
            </a:r>
            <a:r>
              <a:rPr lang="en-US" sz="14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: </a:t>
            </a:r>
            <a:r>
              <a:rPr lang="en-US" sz="1400" b="1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DNS</a:t>
            </a:r>
            <a:r>
              <a:rPr lang="en-US" sz="14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, RANS, LES</a:t>
            </a:r>
          </a:p>
          <a:p>
            <a:endParaRPr lang="en-US" sz="1400" b="1" dirty="0">
              <a:solidFill>
                <a:schemeClr val="bg2"/>
              </a:solidFill>
              <a:latin typeface="Avenir Next LT Pro" panose="020B0504020202020204" pitchFamily="34" charset="77"/>
            </a:endParaRPr>
          </a:p>
          <a:p>
            <a:r>
              <a:rPr lang="en-US" sz="1400" b="1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Coupling modes: boundary (conjugate) heat transfer</a:t>
            </a:r>
            <a:r>
              <a:rPr lang="en-US" sz="1400" dirty="0">
                <a:solidFill>
                  <a:schemeClr val="bg1">
                    <a:lumMod val="85000"/>
                  </a:schemeClr>
                </a:solidFill>
              </a:rPr>
              <a:t>, volume heat generation, fluid-structure interaction, systems-CFD coupling, forward uncertainty quantification</a:t>
            </a:r>
            <a:endParaRPr lang="en-US" sz="1400" b="1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sz="1400" b="1" dirty="0">
              <a:solidFill>
                <a:schemeClr val="bg2"/>
              </a:solidFill>
            </a:endParaRPr>
          </a:p>
          <a:p>
            <a:r>
              <a:rPr lang="en-US" sz="1400" b="1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Data transfer:</a:t>
            </a:r>
            <a:r>
              <a:rPr lang="en-US" sz="1400" b="1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sz="1400" b="1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interpolate between NekRS mesh and a MOOSE mesh</a:t>
            </a:r>
          </a:p>
          <a:p>
            <a:endParaRPr lang="en-US" sz="1400" dirty="0">
              <a:solidFill>
                <a:schemeClr val="bg2"/>
              </a:solidFill>
            </a:endParaRPr>
          </a:p>
          <a:p>
            <a:r>
              <a:rPr lang="en-US" sz="1400" b="1" dirty="0">
                <a:solidFill>
                  <a:schemeClr val="bg2"/>
                </a:solidFill>
                <a:latin typeface="Avenir Next LT Pro" panose="020B0504020202020204" pitchFamily="34" charset="77"/>
              </a:rPr>
              <a:t>Parallelism:</a:t>
            </a:r>
            <a:r>
              <a:rPr lang="en-US" sz="1400" dirty="0">
                <a:solidFill>
                  <a:schemeClr val="bg2"/>
                </a:solidFill>
              </a:rPr>
              <a:t> </a:t>
            </a:r>
            <a:r>
              <a:rPr lang="en-US" sz="1400" b="1" dirty="0">
                <a:solidFill>
                  <a:schemeClr val="accent1"/>
                </a:solidFill>
                <a:latin typeface="Avenir Next LT Pro" panose="020B0504020202020204" pitchFamily="34" charset="77"/>
              </a:rPr>
              <a:t>NekRS runs on CPU</a:t>
            </a:r>
            <a:r>
              <a:rPr lang="en-US" sz="1400" dirty="0">
                <a:solidFill>
                  <a:schemeClr val="bg2"/>
                </a:solidFill>
              </a:rPr>
              <a:t>/GPU, </a:t>
            </a:r>
            <a:r>
              <a:rPr lang="en-US" sz="1400" b="1" dirty="0">
                <a:solidFill>
                  <a:schemeClr val="accent1"/>
                </a:solidFill>
                <a:latin typeface="Avenir Next LT Pro" panose="020B0504020202020204" pitchFamily="34" charset="77"/>
              </a:rPr>
              <a:t>MOOSE runs on CPU</a:t>
            </a:r>
          </a:p>
          <a:p>
            <a:endParaRPr lang="en-US" sz="1400" b="1" dirty="0">
              <a:solidFill>
                <a:schemeClr val="bg2"/>
              </a:solidFill>
            </a:endParaRPr>
          </a:p>
          <a:p>
            <a:pPr marL="114300" indent="0">
              <a:buNone/>
            </a:pPr>
            <a:endParaRPr lang="en-US" sz="1400" dirty="0">
              <a:solidFill>
                <a:schemeClr val="bg2"/>
              </a:solidFill>
            </a:endParaRPr>
          </a:p>
          <a:p>
            <a:endParaRPr lang="en-US" sz="1400" dirty="0">
              <a:solidFill>
                <a:schemeClr val="bg2"/>
              </a:solidFill>
            </a:endParaRPr>
          </a:p>
          <a:p>
            <a:endParaRPr lang="en-US" sz="1400" dirty="0">
              <a:solidFill>
                <a:schemeClr val="bg2"/>
              </a:solidFill>
            </a:endParaRPr>
          </a:p>
          <a:p>
            <a:endParaRPr lang="en-US" sz="1400" dirty="0">
              <a:solidFill>
                <a:schemeClr val="bg2"/>
              </a:solidFill>
            </a:endParaRPr>
          </a:p>
          <a:p>
            <a:endParaRPr lang="en-US" sz="1400" dirty="0">
              <a:solidFill>
                <a:schemeClr val="bg2"/>
              </a:solidFill>
            </a:endParaRPr>
          </a:p>
          <a:p>
            <a:endParaRPr lang="en-US" sz="1400" dirty="0">
              <a:solidFill>
                <a:schemeClr val="bg2"/>
              </a:solidFill>
            </a:endParaRPr>
          </a:p>
          <a:p>
            <a:endParaRPr lang="en-US" sz="1400" dirty="0">
              <a:solidFill>
                <a:schemeClr val="bg2"/>
              </a:solidFill>
            </a:endParaRPr>
          </a:p>
          <a:p>
            <a:pPr marL="114300" indent="0">
              <a:buNone/>
            </a:pPr>
            <a:endParaRPr lang="en-US" sz="1400" b="1" dirty="0">
              <a:solidFill>
                <a:schemeClr val="bg2"/>
              </a:solidFill>
            </a:endParaRPr>
          </a:p>
          <a:p>
            <a:pPr marL="114300" indent="0">
              <a:buNone/>
            </a:pPr>
            <a:endParaRPr lang="en-US" sz="1400" dirty="0">
              <a:solidFill>
                <a:schemeClr val="bg2"/>
              </a:solidFill>
            </a:endParaRPr>
          </a:p>
          <a:p>
            <a:pPr marL="114300" indent="0">
              <a:buNone/>
            </a:pPr>
            <a:endParaRPr lang="en-US" sz="1400" dirty="0">
              <a:solidFill>
                <a:schemeClr val="bg2"/>
              </a:solidFill>
            </a:endParaRPr>
          </a:p>
          <a:p>
            <a:pPr marL="114300" indent="0">
              <a:buNone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618495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 txBox="1">
            <a:spLocks noGrp="1"/>
          </p:cNvSpPr>
          <p:nvPr>
            <p:ph type="title"/>
          </p:nvPr>
        </p:nvSpPr>
        <p:spPr>
          <a:xfrm>
            <a:off x="133150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NekRS Integration</a:t>
            </a:r>
            <a:endParaRPr dirty="0"/>
          </a:p>
        </p:txBody>
      </p:sp>
      <p:sp>
        <p:nvSpPr>
          <p:cNvPr id="7" name="Google Shape;98;p15">
            <a:extLst>
              <a:ext uri="{FF2B5EF4-FFF2-40B4-BE49-F238E27FC236}">
                <a16:creationId xmlns:a16="http://schemas.microsoft.com/office/drawing/2014/main" id="{5225D7FB-0B76-00E2-DC0D-43F3FD37EA4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74431" y="645470"/>
            <a:ext cx="8715045" cy="23517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r>
              <a:rPr lang="en-US" sz="1400" b="1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Turbulence models</a:t>
            </a:r>
            <a:r>
              <a:rPr lang="en-US" sz="14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: </a:t>
            </a:r>
            <a:r>
              <a:rPr lang="en-US" sz="1400" b="1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DNS</a:t>
            </a:r>
            <a:r>
              <a:rPr lang="en-US" sz="14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, RANS, LES</a:t>
            </a:r>
          </a:p>
          <a:p>
            <a:endParaRPr lang="en-US" sz="1400" b="1" dirty="0">
              <a:solidFill>
                <a:schemeClr val="bg2"/>
              </a:solidFill>
              <a:latin typeface="Avenir Next LT Pro" panose="020B0504020202020204" pitchFamily="34" charset="77"/>
            </a:endParaRPr>
          </a:p>
          <a:p>
            <a:r>
              <a:rPr lang="en-US" sz="1400" b="1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Coupling modes: boundary (conjugate) heat transfer</a:t>
            </a:r>
            <a:r>
              <a:rPr lang="en-US" sz="1400" dirty="0">
                <a:solidFill>
                  <a:schemeClr val="bg1">
                    <a:lumMod val="85000"/>
                  </a:schemeClr>
                </a:solidFill>
              </a:rPr>
              <a:t>, volume heat generation, fluid-structure interaction, systems-CFD coupling, forward uncertainty quantification</a:t>
            </a:r>
            <a:endParaRPr lang="en-US" sz="1400" b="1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sz="1400" b="1" dirty="0">
              <a:solidFill>
                <a:schemeClr val="bg2"/>
              </a:solidFill>
            </a:endParaRPr>
          </a:p>
          <a:p>
            <a:r>
              <a:rPr lang="en-US" sz="1400" b="1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Data transfer:</a:t>
            </a:r>
            <a:r>
              <a:rPr lang="en-US" sz="1400" b="1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sz="1400" b="1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interpolate between NekRS mesh and a MOOSE mesh</a:t>
            </a:r>
          </a:p>
          <a:p>
            <a:endParaRPr lang="en-US" sz="1400" dirty="0">
              <a:solidFill>
                <a:schemeClr val="bg2"/>
              </a:solidFill>
            </a:endParaRPr>
          </a:p>
          <a:p>
            <a:r>
              <a:rPr lang="en-US" sz="1400" b="1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Parallelism:</a:t>
            </a:r>
            <a:r>
              <a:rPr lang="en-US" sz="14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sz="1400" b="1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NekRS runs on CPU</a:t>
            </a:r>
            <a:r>
              <a:rPr lang="en-US" sz="1400" dirty="0">
                <a:solidFill>
                  <a:schemeClr val="bg1">
                    <a:lumMod val="85000"/>
                  </a:schemeClr>
                </a:solidFill>
              </a:rPr>
              <a:t>/GPU, </a:t>
            </a:r>
            <a:r>
              <a:rPr lang="en-US" sz="1400" b="1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MOOSE runs on CPU</a:t>
            </a:r>
          </a:p>
          <a:p>
            <a:endParaRPr lang="en-US" sz="1400" b="1" dirty="0">
              <a:solidFill>
                <a:schemeClr val="bg2"/>
              </a:solidFill>
            </a:endParaRPr>
          </a:p>
          <a:p>
            <a:r>
              <a:rPr lang="en-US" sz="1400" b="1" dirty="0">
                <a:solidFill>
                  <a:schemeClr val="bg2"/>
                </a:solidFill>
                <a:latin typeface="Avenir Next LT Pro" panose="020B0504020202020204" pitchFamily="34" charset="77"/>
              </a:rPr>
              <a:t>Other features:</a:t>
            </a:r>
            <a:r>
              <a:rPr lang="en-US" sz="1400" dirty="0">
                <a:solidFill>
                  <a:schemeClr val="bg2"/>
                </a:solidFill>
              </a:rPr>
              <a:t> </a:t>
            </a:r>
            <a:r>
              <a:rPr lang="en-US" sz="1400" b="1" dirty="0">
                <a:solidFill>
                  <a:schemeClr val="accent1"/>
                </a:solidFill>
                <a:latin typeface="Avenir Next LT Pro" panose="020B0504020202020204" pitchFamily="34" charset="77"/>
              </a:rPr>
              <a:t>Constitutive model development</a:t>
            </a:r>
            <a:r>
              <a:rPr lang="en-US" sz="1400" dirty="0">
                <a:solidFill>
                  <a:schemeClr val="bg2"/>
                </a:solidFill>
              </a:rPr>
              <a:t>, averaging onto coarse meshes</a:t>
            </a:r>
          </a:p>
          <a:p>
            <a:pPr marL="114300" indent="0">
              <a:buNone/>
            </a:pPr>
            <a:endParaRPr lang="en-US" sz="1400" dirty="0">
              <a:solidFill>
                <a:schemeClr val="bg2"/>
              </a:solidFill>
            </a:endParaRPr>
          </a:p>
          <a:p>
            <a:endParaRPr lang="en-US" sz="1400" dirty="0">
              <a:solidFill>
                <a:schemeClr val="bg2"/>
              </a:solidFill>
            </a:endParaRPr>
          </a:p>
          <a:p>
            <a:endParaRPr lang="en-US" sz="1400" dirty="0">
              <a:solidFill>
                <a:schemeClr val="bg2"/>
              </a:solidFill>
            </a:endParaRPr>
          </a:p>
          <a:p>
            <a:endParaRPr lang="en-US" sz="1400" dirty="0">
              <a:solidFill>
                <a:schemeClr val="bg2"/>
              </a:solidFill>
            </a:endParaRPr>
          </a:p>
          <a:p>
            <a:endParaRPr lang="en-US" sz="1400" dirty="0">
              <a:solidFill>
                <a:schemeClr val="bg2"/>
              </a:solidFill>
            </a:endParaRPr>
          </a:p>
          <a:p>
            <a:endParaRPr lang="en-US" sz="1400" dirty="0">
              <a:solidFill>
                <a:schemeClr val="bg2"/>
              </a:solidFill>
            </a:endParaRPr>
          </a:p>
          <a:p>
            <a:endParaRPr lang="en-US" sz="1400" dirty="0">
              <a:solidFill>
                <a:schemeClr val="bg2"/>
              </a:solidFill>
            </a:endParaRPr>
          </a:p>
          <a:p>
            <a:pPr marL="114300" indent="0">
              <a:buNone/>
            </a:pPr>
            <a:endParaRPr lang="en-US" sz="1400" b="1" dirty="0">
              <a:solidFill>
                <a:schemeClr val="bg2"/>
              </a:solidFill>
            </a:endParaRPr>
          </a:p>
          <a:p>
            <a:pPr marL="114300" indent="0">
              <a:buNone/>
            </a:pPr>
            <a:endParaRPr lang="en-US" sz="1400" dirty="0">
              <a:solidFill>
                <a:schemeClr val="bg2"/>
              </a:solidFill>
            </a:endParaRPr>
          </a:p>
          <a:p>
            <a:pPr marL="114300" indent="0">
              <a:buNone/>
            </a:pPr>
            <a:endParaRPr lang="en-US" sz="1400" dirty="0">
              <a:solidFill>
                <a:schemeClr val="bg2"/>
              </a:solidFill>
            </a:endParaRPr>
          </a:p>
          <a:p>
            <a:pPr marL="114300" indent="0">
              <a:buNone/>
            </a:pPr>
            <a:endParaRPr lang="en-US" sz="1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3D435BA-6961-94DC-0BA4-0EC97C1984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5043" y="2997200"/>
            <a:ext cx="6174557" cy="1965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5662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 txBox="1">
            <a:spLocks noGrp="1"/>
          </p:cNvSpPr>
          <p:nvPr>
            <p:ph type="title"/>
          </p:nvPr>
        </p:nvSpPr>
        <p:spPr>
          <a:xfrm>
            <a:off x="180215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Cardinal</a:t>
            </a:r>
            <a:endParaRPr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10E99CE-4BA3-77A7-A947-0DBDA8670D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899" y="772800"/>
            <a:ext cx="6780025" cy="4256400"/>
          </a:xfrm>
          <a:custGeom>
            <a:avLst/>
            <a:gdLst>
              <a:gd name="connsiteX0" fmla="*/ 0 w 6780025"/>
              <a:gd name="connsiteY0" fmla="*/ 0 h 4256400"/>
              <a:gd name="connsiteX1" fmla="*/ 6780025 w 6780025"/>
              <a:gd name="connsiteY1" fmla="*/ 0 h 4256400"/>
              <a:gd name="connsiteX2" fmla="*/ 6780025 w 6780025"/>
              <a:gd name="connsiteY2" fmla="*/ 1 h 4256400"/>
              <a:gd name="connsiteX3" fmla="*/ 3248820 w 6780025"/>
              <a:gd name="connsiteY3" fmla="*/ 1 h 4256400"/>
              <a:gd name="connsiteX4" fmla="*/ 3248820 w 6780025"/>
              <a:gd name="connsiteY4" fmla="*/ 1805675 h 4256400"/>
              <a:gd name="connsiteX5" fmla="*/ 3437078 w 6780025"/>
              <a:gd name="connsiteY5" fmla="*/ 1805675 h 4256400"/>
              <a:gd name="connsiteX6" fmla="*/ 3437078 w 6780025"/>
              <a:gd name="connsiteY6" fmla="*/ 2353642 h 4256400"/>
              <a:gd name="connsiteX7" fmla="*/ 3195031 w 6780025"/>
              <a:gd name="connsiteY7" fmla="*/ 2353642 h 4256400"/>
              <a:gd name="connsiteX8" fmla="*/ 3195031 w 6780025"/>
              <a:gd name="connsiteY8" fmla="*/ 2689818 h 4256400"/>
              <a:gd name="connsiteX9" fmla="*/ 3437078 w 6780025"/>
              <a:gd name="connsiteY9" fmla="*/ 2689818 h 4256400"/>
              <a:gd name="connsiteX10" fmla="*/ 3437078 w 6780025"/>
              <a:gd name="connsiteY10" fmla="*/ 4236230 h 4256400"/>
              <a:gd name="connsiteX11" fmla="*/ 6780025 w 6780025"/>
              <a:gd name="connsiteY11" fmla="*/ 4236230 h 4256400"/>
              <a:gd name="connsiteX12" fmla="*/ 6780025 w 6780025"/>
              <a:gd name="connsiteY12" fmla="*/ 4256400 h 4256400"/>
              <a:gd name="connsiteX13" fmla="*/ 0 w 6780025"/>
              <a:gd name="connsiteY13" fmla="*/ 4256400 h 425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6780025" h="4256400">
                <a:moveTo>
                  <a:pt x="0" y="0"/>
                </a:moveTo>
                <a:lnTo>
                  <a:pt x="6780025" y="0"/>
                </a:lnTo>
                <a:lnTo>
                  <a:pt x="6780025" y="1"/>
                </a:lnTo>
                <a:lnTo>
                  <a:pt x="3248820" y="1"/>
                </a:lnTo>
                <a:lnTo>
                  <a:pt x="3248820" y="1805675"/>
                </a:lnTo>
                <a:lnTo>
                  <a:pt x="3437078" y="1805675"/>
                </a:lnTo>
                <a:lnTo>
                  <a:pt x="3437078" y="2353642"/>
                </a:lnTo>
                <a:lnTo>
                  <a:pt x="3195031" y="2353642"/>
                </a:lnTo>
                <a:lnTo>
                  <a:pt x="3195031" y="2689818"/>
                </a:lnTo>
                <a:lnTo>
                  <a:pt x="3437078" y="2689818"/>
                </a:lnTo>
                <a:lnTo>
                  <a:pt x="3437078" y="4236230"/>
                </a:lnTo>
                <a:lnTo>
                  <a:pt x="6780025" y="4236230"/>
                </a:lnTo>
                <a:lnTo>
                  <a:pt x="6780025" y="4256400"/>
                </a:lnTo>
                <a:lnTo>
                  <a:pt x="0" y="42564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5F02824-B8DF-E8F4-4D04-4450B5B8578D}"/>
              </a:ext>
            </a:extLst>
          </p:cNvPr>
          <p:cNvCxnSpPr>
            <a:cxnSpLocks/>
          </p:cNvCxnSpPr>
          <p:nvPr/>
        </p:nvCxnSpPr>
        <p:spPr>
          <a:xfrm flipH="1">
            <a:off x="3265141" y="1683243"/>
            <a:ext cx="1256354" cy="83135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2027F2AC-437E-E025-4E69-359F1B29F23D}"/>
              </a:ext>
            </a:extLst>
          </p:cNvPr>
          <p:cNvSpPr txBox="1"/>
          <p:nvPr/>
        </p:nvSpPr>
        <p:spPr>
          <a:xfrm rot="19559535">
            <a:off x="3374586" y="1831168"/>
            <a:ext cx="103746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rgbClr val="FF0000"/>
                </a:solidFill>
              </a:rPr>
              <a:t>wall temperature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2945230-DA95-B2FB-956E-46E9C827CDCF}"/>
              </a:ext>
            </a:extLst>
          </p:cNvPr>
          <p:cNvCxnSpPr>
            <a:cxnSpLocks/>
          </p:cNvCxnSpPr>
          <p:nvPr/>
        </p:nvCxnSpPr>
        <p:spPr>
          <a:xfrm flipH="1">
            <a:off x="3393838" y="1798983"/>
            <a:ext cx="1256354" cy="83135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47994555-CE55-B150-C987-99359B8C1345}"/>
              </a:ext>
            </a:extLst>
          </p:cNvPr>
          <p:cNvSpPr txBox="1"/>
          <p:nvPr/>
        </p:nvSpPr>
        <p:spPr>
          <a:xfrm rot="19559535">
            <a:off x="3648814" y="1983568"/>
            <a:ext cx="79380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rgbClr val="FF0000"/>
                </a:solidFill>
              </a:rPr>
              <a:t>fluid density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7BE87D4-AAC0-0784-9AF4-3F66F6EF70CE}"/>
              </a:ext>
            </a:extLst>
          </p:cNvPr>
          <p:cNvCxnSpPr>
            <a:cxnSpLocks/>
          </p:cNvCxnSpPr>
          <p:nvPr/>
        </p:nvCxnSpPr>
        <p:spPr>
          <a:xfrm flipH="1">
            <a:off x="3538869" y="1919265"/>
            <a:ext cx="1256354" cy="83135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A5196306-8A0C-2634-2D39-571CA1E5DE04}"/>
              </a:ext>
            </a:extLst>
          </p:cNvPr>
          <p:cNvSpPr txBox="1"/>
          <p:nvPr/>
        </p:nvSpPr>
        <p:spPr>
          <a:xfrm rot="19559535">
            <a:off x="3607699" y="2137053"/>
            <a:ext cx="105028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rgbClr val="FF0000"/>
                </a:solidFill>
              </a:rPr>
              <a:t>fluid temperature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5714299-0EED-C4A1-75AE-774E52DCDD5A}"/>
              </a:ext>
            </a:extLst>
          </p:cNvPr>
          <p:cNvCxnSpPr>
            <a:cxnSpLocks/>
          </p:cNvCxnSpPr>
          <p:nvPr/>
        </p:nvCxnSpPr>
        <p:spPr>
          <a:xfrm flipH="1">
            <a:off x="3665528" y="2046536"/>
            <a:ext cx="1256354" cy="83135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9A8609F5-97C9-369D-FB79-D15239F11584}"/>
              </a:ext>
            </a:extLst>
          </p:cNvPr>
          <p:cNvSpPr txBox="1"/>
          <p:nvPr/>
        </p:nvSpPr>
        <p:spPr>
          <a:xfrm rot="19559535">
            <a:off x="3745728" y="2281066"/>
            <a:ext cx="96051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rgbClr val="FF0000"/>
                </a:solidFill>
              </a:rPr>
              <a:t>inlet/outlet BCs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8F36A040-032E-1C31-5C77-A003BDB21143}"/>
              </a:ext>
            </a:extLst>
          </p:cNvPr>
          <p:cNvCxnSpPr>
            <a:cxnSpLocks/>
          </p:cNvCxnSpPr>
          <p:nvPr/>
        </p:nvCxnSpPr>
        <p:spPr>
          <a:xfrm flipH="1" flipV="1">
            <a:off x="3393122" y="3072190"/>
            <a:ext cx="1256354" cy="83135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8D92597A-5772-3975-6A14-39669FC6F895}"/>
              </a:ext>
            </a:extLst>
          </p:cNvPr>
          <p:cNvSpPr txBox="1"/>
          <p:nvPr/>
        </p:nvSpPr>
        <p:spPr>
          <a:xfrm rot="2037373">
            <a:off x="3239675" y="3488170"/>
            <a:ext cx="156324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rgbClr val="FF0000"/>
                </a:solidFill>
              </a:rPr>
              <a:t>tallies (e.g. power, fluence)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D69480CA-B6A7-B421-3029-E5E22AFD146A}"/>
              </a:ext>
            </a:extLst>
          </p:cNvPr>
          <p:cNvSpPr/>
          <p:nvPr/>
        </p:nvSpPr>
        <p:spPr>
          <a:xfrm>
            <a:off x="4783807" y="1280862"/>
            <a:ext cx="868680" cy="640080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2700000" scaled="1"/>
            <a:tileRect/>
          </a:gra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055787D-50A6-9E27-8B85-DDA8EB09DBA0}"/>
              </a:ext>
            </a:extLst>
          </p:cNvPr>
          <p:cNvSpPr txBox="1"/>
          <p:nvPr/>
        </p:nvSpPr>
        <p:spPr>
          <a:xfrm>
            <a:off x="4921882" y="1466096"/>
            <a:ext cx="5966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/>
              <a:t>NekRS</a:t>
            </a:r>
          </a:p>
          <a:p>
            <a:endParaRPr lang="en-US" sz="1000" b="1" dirty="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05EF8652-0654-D60A-F685-3F844A07E69E}"/>
              </a:ext>
            </a:extLst>
          </p:cNvPr>
          <p:cNvSpPr/>
          <p:nvPr/>
        </p:nvSpPr>
        <p:spPr>
          <a:xfrm>
            <a:off x="4783807" y="3863005"/>
            <a:ext cx="868680" cy="640080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2700000" scaled="1"/>
            <a:tileRect/>
          </a:gra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FC348B2-EF82-E3FF-37B0-BF1F7059D0D3}"/>
              </a:ext>
            </a:extLst>
          </p:cNvPr>
          <p:cNvSpPr txBox="1"/>
          <p:nvPr/>
        </p:nvSpPr>
        <p:spPr>
          <a:xfrm>
            <a:off x="4862120" y="4071663"/>
            <a:ext cx="712054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/>
              <a:t>OpenMC</a:t>
            </a:r>
          </a:p>
          <a:p>
            <a:endParaRPr lang="en-US" sz="700" b="1" dirty="0"/>
          </a:p>
        </p:txBody>
      </p:sp>
      <p:sp>
        <p:nvSpPr>
          <p:cNvPr id="2" name="Google Shape;98;p15">
            <a:extLst>
              <a:ext uri="{FF2B5EF4-FFF2-40B4-BE49-F238E27FC236}">
                <a16:creationId xmlns:a16="http://schemas.microsoft.com/office/drawing/2014/main" id="{7A0E3A38-ECF2-641C-5316-03F01716615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464720" y="2018926"/>
            <a:ext cx="3555381" cy="18702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>
              <a:buNone/>
            </a:pPr>
            <a:endParaRPr lang="en-US" sz="500" dirty="0">
              <a:solidFill>
                <a:schemeClr val="bg2"/>
              </a:solidFill>
              <a:latin typeface="Avenir Next LT Pro" panose="020B0504020202020204" pitchFamily="34" charset="77"/>
              <a:cs typeface="Al Nile" pitchFamily="2" charset="-78"/>
            </a:endParaRPr>
          </a:p>
          <a:p>
            <a:r>
              <a:rPr lang="en-US" sz="1200" dirty="0">
                <a:solidFill>
                  <a:schemeClr val="bg2"/>
                </a:solidFill>
                <a:latin typeface="Avenir Next LT Pro" panose="020B0504020202020204" pitchFamily="34" charset="77"/>
                <a:cs typeface="Al Nile" pitchFamily="2" charset="-78"/>
              </a:rPr>
              <a:t>Write NekRS solution into </a:t>
            </a:r>
            <a:r>
              <a:rPr lang="en-US" sz="1200" dirty="0" err="1">
                <a:solidFill>
                  <a:schemeClr val="bg2"/>
                </a:solidFill>
                <a:latin typeface="Avenir Next LT Pro" panose="020B0504020202020204" pitchFamily="34" charset="77"/>
                <a:cs typeface="Al Nile" pitchFamily="2" charset="-78"/>
              </a:rPr>
              <a:t>AuxVariables</a:t>
            </a:r>
            <a:endParaRPr lang="en-US" sz="1200" dirty="0">
              <a:solidFill>
                <a:schemeClr val="bg2"/>
              </a:solidFill>
              <a:latin typeface="Avenir Next LT Pro" panose="020B0504020202020204" pitchFamily="34" charset="77"/>
              <a:cs typeface="Al Nile" pitchFamily="2" charset="-78"/>
            </a:endParaRPr>
          </a:p>
          <a:p>
            <a:r>
              <a:rPr lang="en-US" sz="1200" dirty="0">
                <a:solidFill>
                  <a:schemeClr val="bg2"/>
                </a:solidFill>
                <a:latin typeface="Avenir Next LT Pro" panose="020B0504020202020204" pitchFamily="34" charset="77"/>
                <a:cs typeface="Al Nile" pitchFamily="2" charset="-78"/>
              </a:rPr>
              <a:t>Read heat flux, power density, displacement from </a:t>
            </a:r>
            <a:r>
              <a:rPr lang="en-US" sz="1200" dirty="0" err="1">
                <a:solidFill>
                  <a:schemeClr val="bg2"/>
                </a:solidFill>
                <a:latin typeface="Avenir Next LT Pro" panose="020B0504020202020204" pitchFamily="34" charset="77"/>
                <a:cs typeface="Al Nile" pitchFamily="2" charset="-78"/>
              </a:rPr>
              <a:t>AuxVariables</a:t>
            </a:r>
            <a:r>
              <a:rPr lang="en-US" sz="1200" dirty="0">
                <a:solidFill>
                  <a:schemeClr val="bg2"/>
                </a:solidFill>
                <a:latin typeface="Avenir Next LT Pro" panose="020B0504020202020204" pitchFamily="34" charset="77"/>
                <a:cs typeface="Al Nile" pitchFamily="2" charset="-78"/>
              </a:rPr>
              <a:t> into NekRS</a:t>
            </a:r>
          </a:p>
          <a:p>
            <a:pPr lvl="1"/>
            <a:endParaRPr lang="en-US" sz="1200" dirty="0">
              <a:solidFill>
                <a:schemeClr val="bg2"/>
              </a:solidFill>
            </a:endParaRPr>
          </a:p>
          <a:p>
            <a:r>
              <a:rPr lang="en-US" sz="1200" dirty="0">
                <a:latin typeface="Avenir Next LT Pro" panose="020B0504020202020204" pitchFamily="34" charset="77"/>
                <a:cs typeface="Al Nile" pitchFamily="2" charset="-78"/>
              </a:rPr>
              <a:t>Allows NekRS to interact with MOOSE for </a:t>
            </a:r>
            <a:r>
              <a:rPr lang="en-US" sz="1200" dirty="0">
                <a:solidFill>
                  <a:schemeClr val="bg2"/>
                </a:solidFill>
                <a:latin typeface="Avenir Next LT Pro" panose="020B0504020202020204" pitchFamily="34" charset="77"/>
                <a:cs typeface="Al Nile" pitchFamily="2" charset="-78"/>
              </a:rPr>
              <a:t>physics feedback and postprocessing</a:t>
            </a:r>
          </a:p>
          <a:p>
            <a:endParaRPr lang="en-US" sz="1200" dirty="0">
              <a:solidFill>
                <a:schemeClr val="bg2"/>
              </a:solidFill>
              <a:latin typeface="Avenir Next LT Pro" panose="020B0504020202020204" pitchFamily="34" charset="77"/>
              <a:cs typeface="Al Nile" pitchFamily="2" charset="-78"/>
            </a:endParaRPr>
          </a:p>
          <a:p>
            <a:endParaRPr lang="en-US" sz="1200" dirty="0">
              <a:solidFill>
                <a:schemeClr val="bg2"/>
              </a:solidFill>
            </a:endParaRPr>
          </a:p>
          <a:p>
            <a:endParaRPr lang="en-US" sz="1200" dirty="0">
              <a:solidFill>
                <a:schemeClr val="bg2"/>
              </a:solidFill>
            </a:endParaRPr>
          </a:p>
          <a:p>
            <a:endParaRPr lang="en-US" sz="1200" dirty="0">
              <a:solidFill>
                <a:schemeClr val="bg2"/>
              </a:solidFill>
            </a:endParaRPr>
          </a:p>
          <a:p>
            <a:endParaRPr lang="en-US" sz="1200" dirty="0">
              <a:solidFill>
                <a:schemeClr val="bg2"/>
              </a:solidFill>
            </a:endParaRPr>
          </a:p>
          <a:p>
            <a:endParaRPr lang="en-US" sz="1200" dirty="0">
              <a:solidFill>
                <a:schemeClr val="bg2"/>
              </a:solidFill>
            </a:endParaRPr>
          </a:p>
          <a:p>
            <a:pPr marL="114300" indent="0">
              <a:buNone/>
            </a:pP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801864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 txBox="1">
            <a:spLocks noGrp="1"/>
          </p:cNvSpPr>
          <p:nvPr>
            <p:ph type="title"/>
          </p:nvPr>
        </p:nvSpPr>
        <p:spPr>
          <a:xfrm>
            <a:off x="180215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Cardinal</a:t>
            </a:r>
            <a:endParaRPr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10E99CE-4BA3-77A7-A947-0DBDA8670D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28" y="772800"/>
            <a:ext cx="6780025" cy="4256400"/>
          </a:xfrm>
          <a:custGeom>
            <a:avLst/>
            <a:gdLst>
              <a:gd name="connsiteX0" fmla="*/ 0 w 6780025"/>
              <a:gd name="connsiteY0" fmla="*/ 0 h 4256400"/>
              <a:gd name="connsiteX1" fmla="*/ 6780025 w 6780025"/>
              <a:gd name="connsiteY1" fmla="*/ 0 h 4256400"/>
              <a:gd name="connsiteX2" fmla="*/ 6780025 w 6780025"/>
              <a:gd name="connsiteY2" fmla="*/ 1 h 4256400"/>
              <a:gd name="connsiteX3" fmla="*/ 3248820 w 6780025"/>
              <a:gd name="connsiteY3" fmla="*/ 1 h 4256400"/>
              <a:gd name="connsiteX4" fmla="*/ 3248820 w 6780025"/>
              <a:gd name="connsiteY4" fmla="*/ 1805675 h 4256400"/>
              <a:gd name="connsiteX5" fmla="*/ 3437078 w 6780025"/>
              <a:gd name="connsiteY5" fmla="*/ 1805675 h 4256400"/>
              <a:gd name="connsiteX6" fmla="*/ 3437078 w 6780025"/>
              <a:gd name="connsiteY6" fmla="*/ 2353642 h 4256400"/>
              <a:gd name="connsiteX7" fmla="*/ 3195031 w 6780025"/>
              <a:gd name="connsiteY7" fmla="*/ 2353642 h 4256400"/>
              <a:gd name="connsiteX8" fmla="*/ 3195031 w 6780025"/>
              <a:gd name="connsiteY8" fmla="*/ 2689818 h 4256400"/>
              <a:gd name="connsiteX9" fmla="*/ 3437078 w 6780025"/>
              <a:gd name="connsiteY9" fmla="*/ 2689818 h 4256400"/>
              <a:gd name="connsiteX10" fmla="*/ 3437078 w 6780025"/>
              <a:gd name="connsiteY10" fmla="*/ 4236230 h 4256400"/>
              <a:gd name="connsiteX11" fmla="*/ 6780025 w 6780025"/>
              <a:gd name="connsiteY11" fmla="*/ 4236230 h 4256400"/>
              <a:gd name="connsiteX12" fmla="*/ 6780025 w 6780025"/>
              <a:gd name="connsiteY12" fmla="*/ 4256400 h 4256400"/>
              <a:gd name="connsiteX13" fmla="*/ 0 w 6780025"/>
              <a:gd name="connsiteY13" fmla="*/ 4256400 h 425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6780025" h="4256400">
                <a:moveTo>
                  <a:pt x="0" y="0"/>
                </a:moveTo>
                <a:lnTo>
                  <a:pt x="6780025" y="0"/>
                </a:lnTo>
                <a:lnTo>
                  <a:pt x="6780025" y="1"/>
                </a:lnTo>
                <a:lnTo>
                  <a:pt x="3248820" y="1"/>
                </a:lnTo>
                <a:lnTo>
                  <a:pt x="3248820" y="1805675"/>
                </a:lnTo>
                <a:lnTo>
                  <a:pt x="3437078" y="1805675"/>
                </a:lnTo>
                <a:lnTo>
                  <a:pt x="3437078" y="2353642"/>
                </a:lnTo>
                <a:lnTo>
                  <a:pt x="3195031" y="2353642"/>
                </a:lnTo>
                <a:lnTo>
                  <a:pt x="3195031" y="2689818"/>
                </a:lnTo>
                <a:lnTo>
                  <a:pt x="3437078" y="2689818"/>
                </a:lnTo>
                <a:lnTo>
                  <a:pt x="3437078" y="4236230"/>
                </a:lnTo>
                <a:lnTo>
                  <a:pt x="6780025" y="4236230"/>
                </a:lnTo>
                <a:lnTo>
                  <a:pt x="6780025" y="4256400"/>
                </a:lnTo>
                <a:lnTo>
                  <a:pt x="0" y="42564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8D8C63E7-21E0-10F9-D6F8-53683B9EABFE}"/>
              </a:ext>
            </a:extLst>
          </p:cNvPr>
          <p:cNvSpPr/>
          <p:nvPr/>
        </p:nvSpPr>
        <p:spPr>
          <a:xfrm>
            <a:off x="4793236" y="1280862"/>
            <a:ext cx="868680" cy="640080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2700000" scaled="1"/>
            <a:tileRect/>
          </a:gra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70C7FFF-FCE6-A68D-4119-4CB3211DE935}"/>
              </a:ext>
            </a:extLst>
          </p:cNvPr>
          <p:cNvSpPr txBox="1"/>
          <p:nvPr/>
        </p:nvSpPr>
        <p:spPr>
          <a:xfrm>
            <a:off x="4931311" y="1466096"/>
            <a:ext cx="5966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/>
              <a:t>NekRS</a:t>
            </a:r>
          </a:p>
          <a:p>
            <a:endParaRPr lang="en-US" sz="10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027F2AC-437E-E025-4E69-359F1B29F23D}"/>
              </a:ext>
            </a:extLst>
          </p:cNvPr>
          <p:cNvSpPr txBox="1"/>
          <p:nvPr/>
        </p:nvSpPr>
        <p:spPr>
          <a:xfrm rot="19559535">
            <a:off x="3580722" y="1998630"/>
            <a:ext cx="85151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rgbClr val="FF0000"/>
                </a:solidFill>
              </a:rPr>
              <a:t>wall heat flux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2945230-DA95-B2FB-956E-46E9C827CDCF}"/>
              </a:ext>
            </a:extLst>
          </p:cNvPr>
          <p:cNvCxnSpPr>
            <a:cxnSpLocks/>
          </p:cNvCxnSpPr>
          <p:nvPr/>
        </p:nvCxnSpPr>
        <p:spPr>
          <a:xfrm rot="10800000" flipH="1">
            <a:off x="3403267" y="1798983"/>
            <a:ext cx="1256354" cy="83135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47994555-CE55-B150-C987-99359B8C1345}"/>
              </a:ext>
            </a:extLst>
          </p:cNvPr>
          <p:cNvSpPr txBox="1"/>
          <p:nvPr/>
        </p:nvSpPr>
        <p:spPr>
          <a:xfrm rot="19559535">
            <a:off x="3674255" y="2138453"/>
            <a:ext cx="89639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rgbClr val="FF0000"/>
                </a:solidFill>
              </a:rPr>
              <a:t>power density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5714299-0EED-C4A1-75AE-774E52DCDD5A}"/>
              </a:ext>
            </a:extLst>
          </p:cNvPr>
          <p:cNvCxnSpPr>
            <a:cxnSpLocks/>
          </p:cNvCxnSpPr>
          <p:nvPr/>
        </p:nvCxnSpPr>
        <p:spPr>
          <a:xfrm rot="10800000" flipH="1">
            <a:off x="3674957" y="2046536"/>
            <a:ext cx="1256354" cy="83135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9A8609F5-97C9-369D-FB79-D15239F11584}"/>
              </a:ext>
            </a:extLst>
          </p:cNvPr>
          <p:cNvSpPr txBox="1"/>
          <p:nvPr/>
        </p:nvSpPr>
        <p:spPr>
          <a:xfrm rot="19559535">
            <a:off x="3755157" y="2281066"/>
            <a:ext cx="96051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rgbClr val="FF0000"/>
                </a:solidFill>
              </a:rPr>
              <a:t>inlet/outlet BCs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E36CED73-9254-EB95-034F-1626FC0DF041}"/>
              </a:ext>
            </a:extLst>
          </p:cNvPr>
          <p:cNvSpPr/>
          <p:nvPr/>
        </p:nvSpPr>
        <p:spPr>
          <a:xfrm>
            <a:off x="4793236" y="3863005"/>
            <a:ext cx="868680" cy="640080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2700000" scaled="1"/>
            <a:tileRect/>
          </a:gra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CDE5968-57FC-F2E0-5436-81492D40D03F}"/>
              </a:ext>
            </a:extLst>
          </p:cNvPr>
          <p:cNvSpPr txBox="1"/>
          <p:nvPr/>
        </p:nvSpPr>
        <p:spPr>
          <a:xfrm>
            <a:off x="4871549" y="4071663"/>
            <a:ext cx="712054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/>
              <a:t>OpenMC</a:t>
            </a:r>
          </a:p>
          <a:p>
            <a:endParaRPr lang="en-US" sz="700" b="1" dirty="0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8F36A040-032E-1C31-5C77-A003BDB21143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3402551" y="3072190"/>
            <a:ext cx="1256354" cy="83135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8D92597A-5772-3975-6A14-39669FC6F895}"/>
              </a:ext>
            </a:extLst>
          </p:cNvPr>
          <p:cNvSpPr txBox="1"/>
          <p:nvPr/>
        </p:nvSpPr>
        <p:spPr>
          <a:xfrm rot="2037373">
            <a:off x="3627413" y="3488170"/>
            <a:ext cx="80663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rgbClr val="FF0000"/>
                </a:solidFill>
              </a:rPr>
              <a:t>temperature</a:t>
            </a:r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13D5B49E-B3DF-D97C-0240-B0010BE8F0F2}"/>
              </a:ext>
            </a:extLst>
          </p:cNvPr>
          <p:cNvCxnSpPr>
            <a:cxnSpLocks/>
          </p:cNvCxnSpPr>
          <p:nvPr/>
        </p:nvCxnSpPr>
        <p:spPr>
          <a:xfrm rot="10800000" flipH="1">
            <a:off x="3548298" y="1919265"/>
            <a:ext cx="1256354" cy="83135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AFE4A917-D0A8-FCC8-8D4E-65F925AE0065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3548298" y="2972767"/>
            <a:ext cx="1256354" cy="83135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11207220-37EA-E4D6-80CB-9639E60E184A}"/>
              </a:ext>
            </a:extLst>
          </p:cNvPr>
          <p:cNvSpPr txBox="1"/>
          <p:nvPr/>
        </p:nvSpPr>
        <p:spPr>
          <a:xfrm rot="2037373">
            <a:off x="3870240" y="3339875"/>
            <a:ext cx="5501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rgbClr val="FF0000"/>
                </a:solidFill>
              </a:rPr>
              <a:t>density</a:t>
            </a:r>
          </a:p>
        </p:txBody>
      </p:sp>
      <p:sp>
        <p:nvSpPr>
          <p:cNvPr id="5" name="Google Shape;98;p15">
            <a:extLst>
              <a:ext uri="{FF2B5EF4-FFF2-40B4-BE49-F238E27FC236}">
                <a16:creationId xmlns:a16="http://schemas.microsoft.com/office/drawing/2014/main" id="{A6424B69-6294-BEF8-7CB8-C0232730380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464720" y="2018926"/>
            <a:ext cx="3555381" cy="18702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>
              <a:buNone/>
            </a:pPr>
            <a:endParaRPr lang="en-US" sz="500" dirty="0">
              <a:solidFill>
                <a:schemeClr val="bg2"/>
              </a:solidFill>
              <a:latin typeface="Avenir Next LT Pro" panose="020B0504020202020204" pitchFamily="34" charset="77"/>
              <a:cs typeface="Al Nile" pitchFamily="2" charset="-78"/>
            </a:endParaRPr>
          </a:p>
          <a:p>
            <a:r>
              <a:rPr lang="en-US" sz="1200" dirty="0">
                <a:solidFill>
                  <a:schemeClr val="bg2"/>
                </a:solidFill>
                <a:latin typeface="Avenir Next LT Pro" panose="020B0504020202020204" pitchFamily="34" charset="77"/>
                <a:cs typeface="Al Nile" pitchFamily="2" charset="-78"/>
              </a:rPr>
              <a:t>Write OpenMC tallies into </a:t>
            </a:r>
            <a:r>
              <a:rPr lang="en-US" sz="1200" dirty="0" err="1">
                <a:solidFill>
                  <a:schemeClr val="bg2"/>
                </a:solidFill>
                <a:latin typeface="Avenir Next LT Pro" panose="020B0504020202020204" pitchFamily="34" charset="77"/>
                <a:cs typeface="Al Nile" pitchFamily="2" charset="-78"/>
              </a:rPr>
              <a:t>AuxVariables</a:t>
            </a:r>
            <a:endParaRPr lang="en-US" sz="1200" dirty="0">
              <a:solidFill>
                <a:schemeClr val="bg2"/>
              </a:solidFill>
              <a:latin typeface="Avenir Next LT Pro" panose="020B0504020202020204" pitchFamily="34" charset="77"/>
              <a:cs typeface="Al Nile" pitchFamily="2" charset="-78"/>
            </a:endParaRPr>
          </a:p>
          <a:p>
            <a:r>
              <a:rPr lang="en-US" sz="1200" dirty="0">
                <a:solidFill>
                  <a:schemeClr val="bg2"/>
                </a:solidFill>
                <a:latin typeface="Avenir Next LT Pro" panose="020B0504020202020204" pitchFamily="34" charset="77"/>
                <a:cs typeface="Al Nile" pitchFamily="2" charset="-78"/>
              </a:rPr>
              <a:t>Read temperature, density, displacement from </a:t>
            </a:r>
            <a:r>
              <a:rPr lang="en-US" sz="1200" dirty="0" err="1">
                <a:solidFill>
                  <a:schemeClr val="bg2"/>
                </a:solidFill>
                <a:latin typeface="Avenir Next LT Pro" panose="020B0504020202020204" pitchFamily="34" charset="77"/>
                <a:cs typeface="Al Nile" pitchFamily="2" charset="-78"/>
              </a:rPr>
              <a:t>AuxVariables</a:t>
            </a:r>
            <a:r>
              <a:rPr lang="en-US" sz="1200" dirty="0">
                <a:solidFill>
                  <a:schemeClr val="bg2"/>
                </a:solidFill>
                <a:latin typeface="Avenir Next LT Pro" panose="020B0504020202020204" pitchFamily="34" charset="77"/>
                <a:cs typeface="Al Nile" pitchFamily="2" charset="-78"/>
              </a:rPr>
              <a:t> into OpenMC</a:t>
            </a:r>
          </a:p>
          <a:p>
            <a:pPr lvl="1"/>
            <a:endParaRPr lang="en-US" sz="1200" dirty="0">
              <a:solidFill>
                <a:schemeClr val="bg2"/>
              </a:solidFill>
            </a:endParaRPr>
          </a:p>
          <a:p>
            <a:r>
              <a:rPr lang="en-US" sz="1200" dirty="0">
                <a:latin typeface="Avenir Next LT Pro" panose="020B0504020202020204" pitchFamily="34" charset="77"/>
                <a:cs typeface="Al Nile" pitchFamily="2" charset="-78"/>
              </a:rPr>
              <a:t>Allows OpenMC to interact with MOOSE for </a:t>
            </a:r>
            <a:r>
              <a:rPr lang="en-US" sz="1200" dirty="0">
                <a:solidFill>
                  <a:schemeClr val="bg2"/>
                </a:solidFill>
                <a:latin typeface="Avenir Next LT Pro" panose="020B0504020202020204" pitchFamily="34" charset="77"/>
                <a:cs typeface="Al Nile" pitchFamily="2" charset="-78"/>
              </a:rPr>
              <a:t>physics feedback and postprocessing</a:t>
            </a:r>
          </a:p>
          <a:p>
            <a:endParaRPr lang="en-US" sz="1200" dirty="0">
              <a:solidFill>
                <a:schemeClr val="bg2"/>
              </a:solidFill>
              <a:latin typeface="Avenir Next LT Pro" panose="020B0504020202020204" pitchFamily="34" charset="77"/>
              <a:cs typeface="Al Nile" pitchFamily="2" charset="-78"/>
            </a:endParaRPr>
          </a:p>
          <a:p>
            <a:endParaRPr lang="en-US" sz="1200" dirty="0">
              <a:solidFill>
                <a:schemeClr val="bg2"/>
              </a:solidFill>
            </a:endParaRPr>
          </a:p>
          <a:p>
            <a:endParaRPr lang="en-US" sz="1200" dirty="0">
              <a:solidFill>
                <a:schemeClr val="bg2"/>
              </a:solidFill>
            </a:endParaRPr>
          </a:p>
          <a:p>
            <a:endParaRPr lang="en-US" sz="1200" dirty="0">
              <a:solidFill>
                <a:schemeClr val="bg2"/>
              </a:solidFill>
            </a:endParaRPr>
          </a:p>
          <a:p>
            <a:endParaRPr lang="en-US" sz="1200" dirty="0">
              <a:solidFill>
                <a:schemeClr val="bg2"/>
              </a:solidFill>
            </a:endParaRPr>
          </a:p>
          <a:p>
            <a:endParaRPr lang="en-US" sz="1200" dirty="0">
              <a:solidFill>
                <a:schemeClr val="bg2"/>
              </a:solidFill>
            </a:endParaRPr>
          </a:p>
          <a:p>
            <a:pPr marL="114300" indent="0">
              <a:buNone/>
            </a:pPr>
            <a:endParaRPr lang="en-US" sz="1200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FF4F6D6-5A74-BA5E-5F76-F1AEB2861A99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3285404" y="3240845"/>
            <a:ext cx="1256354" cy="83135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52FAFBA-4F95-02A3-7C30-037C1C4D220E}"/>
              </a:ext>
            </a:extLst>
          </p:cNvPr>
          <p:cNvSpPr txBox="1"/>
          <p:nvPr/>
        </p:nvSpPr>
        <p:spPr>
          <a:xfrm rot="2037373">
            <a:off x="3580798" y="3656825"/>
            <a:ext cx="66556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rgbClr val="FF0000"/>
                </a:solidFill>
              </a:rPr>
              <a:t>geometry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E69BD1B-D73A-3CE1-000F-CA57A9CC7985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3164491" y="3412106"/>
            <a:ext cx="1256354" cy="83135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1A079D4-12CD-D691-6EBA-6825ADD7BF71}"/>
              </a:ext>
            </a:extLst>
          </p:cNvPr>
          <p:cNvSpPr txBox="1"/>
          <p:nvPr/>
        </p:nvSpPr>
        <p:spPr>
          <a:xfrm rot="2037373">
            <a:off x="3392559" y="3828086"/>
            <a:ext cx="80021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rgbClr val="FF0000"/>
                </a:solidFill>
              </a:rPr>
              <a:t>composition</a:t>
            </a:r>
          </a:p>
        </p:txBody>
      </p:sp>
    </p:spTree>
    <p:extLst>
      <p:ext uri="{BB962C8B-B14F-4D97-AF65-F5344CB8AC3E}">
        <p14:creationId xmlns:p14="http://schemas.microsoft.com/office/powerpoint/2010/main" val="22217619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 txBox="1">
            <a:spLocks noGrp="1"/>
          </p:cNvSpPr>
          <p:nvPr>
            <p:ph type="title"/>
          </p:nvPr>
        </p:nvSpPr>
        <p:spPr>
          <a:xfrm>
            <a:off x="133150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Docker Instructions</a:t>
            </a:r>
            <a:endParaRPr sz="1400" i="1" dirty="0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D1168C5-F559-ABC1-CE8E-DFB6B85E87F8}"/>
              </a:ext>
            </a:extLst>
          </p:cNvPr>
          <p:cNvSpPr txBox="1"/>
          <p:nvPr/>
        </p:nvSpPr>
        <p:spPr>
          <a:xfrm>
            <a:off x="3289953" y="2347275"/>
            <a:ext cx="286969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 test if Docker works:</a:t>
            </a:r>
          </a:p>
          <a:p>
            <a:endParaRPr lang="en-US" dirty="0"/>
          </a:p>
          <a:p>
            <a:r>
              <a:rPr lang="en-US" dirty="0">
                <a:latin typeface="Courier" pitchFamily="2" charset="0"/>
              </a:rPr>
              <a:t>cd openmc/live</a:t>
            </a:r>
          </a:p>
          <a:p>
            <a:r>
              <a:rPr lang="en-US" dirty="0">
                <a:latin typeface="Courier" pitchFamily="2" charset="0"/>
              </a:rPr>
              <a:t>cardinal-opt -</a:t>
            </a:r>
            <a:r>
              <a:rPr lang="en-US" dirty="0" err="1">
                <a:latin typeface="Courier" pitchFamily="2" charset="0"/>
              </a:rPr>
              <a:t>i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 err="1">
                <a:latin typeface="Courier" pitchFamily="2" charset="0"/>
              </a:rPr>
              <a:t>testing.i</a:t>
            </a:r>
            <a:endParaRPr lang="en-US" dirty="0"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0943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4DFF137-0F1C-E77A-BE13-C18AC9AC3826}"/>
              </a:ext>
            </a:extLst>
          </p:cNvPr>
          <p:cNvSpPr/>
          <p:nvPr/>
        </p:nvSpPr>
        <p:spPr>
          <a:xfrm>
            <a:off x="377073" y="4134832"/>
            <a:ext cx="8520600" cy="68226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4242058-2262-B554-2EFF-B579559802E4}"/>
              </a:ext>
            </a:extLst>
          </p:cNvPr>
          <p:cNvSpPr/>
          <p:nvPr/>
        </p:nvSpPr>
        <p:spPr>
          <a:xfrm>
            <a:off x="377073" y="999241"/>
            <a:ext cx="8520600" cy="160407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Google Shape;45;p9"/>
          <p:cNvSpPr txBox="1">
            <a:spLocks noGrp="1"/>
          </p:cNvSpPr>
          <p:nvPr>
            <p:ph type="title"/>
          </p:nvPr>
        </p:nvSpPr>
        <p:spPr>
          <a:xfrm>
            <a:off x="133150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Compiling Cardinal </a:t>
            </a:r>
            <a:r>
              <a:rPr lang="en" sz="16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(After the workshop!)</a:t>
            </a:r>
            <a:endParaRPr sz="16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0AB03314-3B1C-B417-5A41-4950E4E8AA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980386"/>
            <a:ext cx="8520600" cy="4163114"/>
          </a:xfrm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sz="1100" dirty="0">
                <a:solidFill>
                  <a:schemeClr val="accent1">
                    <a:lumMod val="40000"/>
                    <a:lumOff val="60000"/>
                  </a:schemeClr>
                </a:solidFill>
                <a:latin typeface="Courier" pitchFamily="2" charset="0"/>
              </a:rPr>
              <a:t>git clone https://github.com/neams-th-coe/</a:t>
            </a:r>
            <a:r>
              <a:rPr lang="en-US" sz="1100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Courier" pitchFamily="2" charset="0"/>
              </a:rPr>
              <a:t>cardinal.git</a:t>
            </a:r>
            <a:r>
              <a:rPr lang="en-US" sz="1100" dirty="0">
                <a:solidFill>
                  <a:schemeClr val="accent1">
                    <a:lumMod val="40000"/>
                    <a:lumOff val="60000"/>
                  </a:schemeClr>
                </a:solidFill>
                <a:latin typeface="Courier" pitchFamily="2" charset="0"/>
              </a:rPr>
              <a:t> </a:t>
            </a:r>
          </a:p>
          <a:p>
            <a:pPr marL="114300" indent="0">
              <a:buNone/>
            </a:pPr>
            <a:r>
              <a:rPr lang="en-US" sz="1100" dirty="0">
                <a:solidFill>
                  <a:schemeClr val="bg1">
                    <a:lumMod val="95000"/>
                  </a:schemeClr>
                </a:solidFill>
                <a:latin typeface="Courier" pitchFamily="2" charset="0"/>
              </a:rPr>
              <a:t>cd cardinal </a:t>
            </a:r>
          </a:p>
          <a:p>
            <a:pPr marL="114300" indent="0">
              <a:buNone/>
            </a:pPr>
            <a:r>
              <a:rPr lang="en-US" sz="11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urier" pitchFamily="2" charset="0"/>
              </a:rPr>
              <a:t>./scripts/get-</a:t>
            </a:r>
            <a:r>
              <a:rPr lang="en-US" sz="1100" dirty="0" err="1">
                <a:solidFill>
                  <a:schemeClr val="accent5">
                    <a:lumMod val="40000"/>
                    <a:lumOff val="60000"/>
                  </a:schemeClr>
                </a:solidFill>
                <a:latin typeface="Courier" pitchFamily="2" charset="0"/>
              </a:rPr>
              <a:t>dependencies.sh</a:t>
            </a:r>
            <a:r>
              <a:rPr lang="en-US" sz="11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urier" pitchFamily="2" charset="0"/>
              </a:rPr>
              <a:t> </a:t>
            </a:r>
          </a:p>
          <a:p>
            <a:pPr marL="114300" indent="0">
              <a:buNone/>
            </a:pPr>
            <a:r>
              <a:rPr lang="en-US" sz="11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urier" pitchFamily="2" charset="0"/>
              </a:rPr>
              <a:t>./</a:t>
            </a:r>
            <a:r>
              <a:rPr lang="en-US" sz="1100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Courier" pitchFamily="2" charset="0"/>
              </a:rPr>
              <a:t>contrib</a:t>
            </a:r>
            <a:r>
              <a:rPr lang="en-US" sz="11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urier" pitchFamily="2" charset="0"/>
              </a:rPr>
              <a:t>/moose/scripts/</a:t>
            </a:r>
            <a:r>
              <a:rPr lang="en-US" sz="1100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Courier" pitchFamily="2" charset="0"/>
              </a:rPr>
              <a:t>update_and_rebuild_petsc.sh</a:t>
            </a:r>
            <a:r>
              <a:rPr lang="en-US" sz="11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urier" pitchFamily="2" charset="0"/>
              </a:rPr>
              <a:t> ./</a:t>
            </a:r>
            <a:r>
              <a:rPr lang="en-US" sz="1100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Courier" pitchFamily="2" charset="0"/>
              </a:rPr>
              <a:t>contrib</a:t>
            </a:r>
            <a:r>
              <a:rPr lang="en-US" sz="11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urier" pitchFamily="2" charset="0"/>
              </a:rPr>
              <a:t>/moose/scripts/</a:t>
            </a:r>
            <a:r>
              <a:rPr lang="en-US" sz="1100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Courier" pitchFamily="2" charset="0"/>
              </a:rPr>
              <a:t>update_and_rebuild_libmesh.sh</a:t>
            </a:r>
            <a:r>
              <a:rPr lang="en-US" sz="11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urier" pitchFamily="2" charset="0"/>
              </a:rPr>
              <a:t> ./</a:t>
            </a:r>
            <a:r>
              <a:rPr lang="en-US" sz="1100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Courier" pitchFamily="2" charset="0"/>
              </a:rPr>
              <a:t>contrib</a:t>
            </a:r>
            <a:r>
              <a:rPr lang="en-US" sz="11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urier" pitchFamily="2" charset="0"/>
              </a:rPr>
              <a:t>/moose/scripts/</a:t>
            </a:r>
            <a:r>
              <a:rPr lang="en-US" sz="1100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Courier" pitchFamily="2" charset="0"/>
              </a:rPr>
              <a:t>update_and_rebuild_wasp.sh</a:t>
            </a:r>
            <a:r>
              <a:rPr lang="en-US" sz="11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urier" pitchFamily="2" charset="0"/>
              </a:rPr>
              <a:t> </a:t>
            </a:r>
          </a:p>
          <a:p>
            <a:pPr marL="114300" indent="0">
              <a:buNone/>
            </a:pPr>
            <a:r>
              <a:rPr lang="en-US" sz="1100" dirty="0">
                <a:solidFill>
                  <a:schemeClr val="bg1"/>
                </a:solidFill>
                <a:latin typeface="Courier" pitchFamily="2" charset="0"/>
              </a:rPr>
              <a:t>export NEKRS_HOME=$HOME/cardinal/install/bin</a:t>
            </a:r>
          </a:p>
          <a:p>
            <a:pPr marL="114300" indent="0">
              <a:buNone/>
            </a:pPr>
            <a:r>
              <a:rPr lang="en-US" sz="1100" dirty="0">
                <a:solidFill>
                  <a:srgbClr val="FF0000"/>
                </a:solidFill>
                <a:latin typeface="Courier" pitchFamily="2" charset="0"/>
              </a:rPr>
              <a:t>make -j8</a:t>
            </a:r>
          </a:p>
          <a:p>
            <a:pPr marL="114300" indent="0">
              <a:buNone/>
            </a:pPr>
            <a:endParaRPr lang="en-US" sz="1100" dirty="0"/>
          </a:p>
          <a:p>
            <a:r>
              <a:rPr lang="en-US" sz="1100" dirty="0"/>
              <a:t>Compile all dependencies with a single</a:t>
            </a:r>
            <a:r>
              <a:rPr lang="en-US" sz="1100" dirty="0">
                <a:latin typeface="+mj-lt"/>
              </a:rPr>
              <a:t> </a:t>
            </a:r>
            <a:r>
              <a:rPr lang="en-US" sz="1100" b="1" dirty="0">
                <a:latin typeface="+mj-lt"/>
              </a:rPr>
              <a:t>make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/>
              <a:t>command, which gives you:</a:t>
            </a:r>
          </a:p>
          <a:p>
            <a:pPr lvl="1"/>
            <a:r>
              <a:rPr lang="en-US" sz="1100" dirty="0"/>
              <a:t>Cardinal executable (</a:t>
            </a:r>
            <a:r>
              <a:rPr lang="en-US" sz="11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cardinal/cardinal-opt</a:t>
            </a:r>
            <a:r>
              <a:rPr lang="en-US" sz="1100" dirty="0"/>
              <a:t>)</a:t>
            </a:r>
          </a:p>
          <a:p>
            <a:pPr lvl="1"/>
            <a:r>
              <a:rPr lang="en-US" sz="1100" dirty="0"/>
              <a:t>“standalone” OpenMC executable (</a:t>
            </a:r>
            <a:r>
              <a:rPr lang="en-US" sz="11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cardinal/build/openmc/bin/openmc</a:t>
            </a:r>
            <a:r>
              <a:rPr lang="en-US" sz="1100" dirty="0"/>
              <a:t>)</a:t>
            </a:r>
          </a:p>
          <a:p>
            <a:pPr lvl="1"/>
            <a:r>
              <a:rPr lang="en-US" sz="1100" dirty="0"/>
              <a:t>“standalone” NekRS executable (</a:t>
            </a:r>
            <a:r>
              <a:rPr lang="en-US" sz="11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cardinal/install/bin/</a:t>
            </a:r>
            <a:r>
              <a:rPr lang="en-US" sz="11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nrsmpi</a:t>
            </a:r>
            <a:r>
              <a:rPr lang="en-US" sz="1100" dirty="0"/>
              <a:t>)</a:t>
            </a:r>
          </a:p>
          <a:p>
            <a:pPr lvl="1"/>
            <a:endParaRPr lang="en-US" sz="1100" dirty="0"/>
          </a:p>
          <a:p>
            <a:r>
              <a:rPr lang="en-US" sz="1100" dirty="0"/>
              <a:t>Nek5000 tools (</a:t>
            </a:r>
            <a:r>
              <a:rPr lang="en-US" sz="1100" dirty="0">
                <a:latin typeface="Courier" pitchFamily="2" charset="0"/>
              </a:rPr>
              <a:t>exo2nek</a:t>
            </a:r>
            <a:r>
              <a:rPr lang="en-US" sz="1100" dirty="0"/>
              <a:t>) are used to prepare meshes:</a:t>
            </a:r>
          </a:p>
          <a:p>
            <a:pPr marL="114300" indent="0">
              <a:buNone/>
            </a:pPr>
            <a:endParaRPr lang="en-US" sz="1100" dirty="0">
              <a:solidFill>
                <a:schemeClr val="bg1"/>
              </a:solidFill>
            </a:endParaRPr>
          </a:p>
          <a:p>
            <a:pPr marL="114300" indent="0">
              <a:buNone/>
            </a:pPr>
            <a:r>
              <a:rPr lang="en-US" sz="1100" dirty="0">
                <a:solidFill>
                  <a:schemeClr val="bg1"/>
                </a:solidFill>
                <a:latin typeface="Courier" pitchFamily="2" charset="0"/>
              </a:rPr>
              <a:t>git clone </a:t>
            </a:r>
            <a:r>
              <a:rPr lang="en-US" sz="1100" dirty="0">
                <a:solidFill>
                  <a:schemeClr val="bg1"/>
                </a:solidFill>
                <a:latin typeface="Courier" pitchFamily="2" charset="0"/>
                <a:hlinkClick r:id="rId3"/>
              </a:rPr>
              <a:t>https://github.com/Nek5000/Nek5000.git</a:t>
            </a:r>
            <a:endParaRPr lang="en-US" sz="1100" dirty="0">
              <a:solidFill>
                <a:schemeClr val="bg1"/>
              </a:solidFill>
              <a:latin typeface="Courier" pitchFamily="2" charset="0"/>
            </a:endParaRPr>
          </a:p>
          <a:p>
            <a:pPr marL="114300" indent="0">
              <a:buNone/>
            </a:pPr>
            <a:r>
              <a:rPr lang="en-US" sz="1100" dirty="0">
                <a:solidFill>
                  <a:schemeClr val="bg1"/>
                </a:solidFill>
                <a:latin typeface="Courier" pitchFamily="2" charset="0"/>
              </a:rPr>
              <a:t>cd Nek5000/tools</a:t>
            </a:r>
          </a:p>
          <a:p>
            <a:pPr marL="114300" indent="0">
              <a:buNone/>
            </a:pPr>
            <a:r>
              <a:rPr lang="en-US" sz="1100" dirty="0">
                <a:solidFill>
                  <a:schemeClr val="bg1"/>
                </a:solidFill>
                <a:latin typeface="Courier" pitchFamily="2" charset="0"/>
              </a:rPr>
              <a:t>./</a:t>
            </a:r>
            <a:r>
              <a:rPr lang="en-US" sz="1100" dirty="0" err="1">
                <a:solidFill>
                  <a:schemeClr val="bg1"/>
                </a:solidFill>
                <a:latin typeface="Courier" pitchFamily="2" charset="0"/>
              </a:rPr>
              <a:t>maketools</a:t>
            </a:r>
            <a:r>
              <a:rPr lang="en-US" sz="1100" dirty="0">
                <a:solidFill>
                  <a:schemeClr val="bg1"/>
                </a:solidFill>
                <a:latin typeface="Courier" pitchFamily="2" charset="0"/>
              </a:rPr>
              <a:t> exo2nek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A90EDC-38C4-872F-5F89-8A2FA494596F}"/>
              </a:ext>
            </a:extLst>
          </p:cNvPr>
          <p:cNvSpPr txBox="1"/>
          <p:nvPr/>
        </p:nvSpPr>
        <p:spPr>
          <a:xfrm>
            <a:off x="6833813" y="1074655"/>
            <a:ext cx="199285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rgbClr val="B3CEFB"/>
                </a:solidFill>
              </a:rPr>
              <a:t>download the Cardinal source code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FE8224-BCE7-B150-8F54-FED0DD7BDEE4}"/>
              </a:ext>
            </a:extLst>
          </p:cNvPr>
          <p:cNvSpPr txBox="1"/>
          <p:nvPr/>
        </p:nvSpPr>
        <p:spPr>
          <a:xfrm>
            <a:off x="6834430" y="1501195"/>
            <a:ext cx="2018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download the OpenMC and NekRS </a:t>
            </a:r>
          </a:p>
          <a:p>
            <a:r>
              <a:rPr lang="en-US" sz="9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source code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09A55D-ADEA-D3E4-8165-765948AE78B1}"/>
              </a:ext>
            </a:extLst>
          </p:cNvPr>
          <p:cNvSpPr txBox="1"/>
          <p:nvPr/>
        </p:nvSpPr>
        <p:spPr>
          <a:xfrm>
            <a:off x="6833813" y="1968663"/>
            <a:ext cx="213391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build MOOSE 3rd-party dependencies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6ACAF0-C578-3406-A953-5C3A9E71EEA1}"/>
              </a:ext>
            </a:extLst>
          </p:cNvPr>
          <p:cNvSpPr txBox="1"/>
          <p:nvPr/>
        </p:nvSpPr>
        <p:spPr>
          <a:xfrm>
            <a:off x="6834430" y="2259358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</a:rPr>
              <a:t>set environment variable</a:t>
            </a:r>
          </a:p>
          <a:p>
            <a:r>
              <a:rPr lang="en-US" sz="900" dirty="0">
                <a:solidFill>
                  <a:srgbClr val="FF0000"/>
                </a:solidFill>
              </a:rPr>
              <a:t>compile Cardinal</a:t>
            </a:r>
          </a:p>
        </p:txBody>
      </p:sp>
    </p:spTree>
    <p:extLst>
      <p:ext uri="{BB962C8B-B14F-4D97-AF65-F5344CB8AC3E}">
        <p14:creationId xmlns:p14="http://schemas.microsoft.com/office/powerpoint/2010/main" val="27335731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73BA9BC-37A1-F08A-FDFB-3580977E6049}"/>
              </a:ext>
            </a:extLst>
          </p:cNvPr>
          <p:cNvSpPr/>
          <p:nvPr/>
        </p:nvSpPr>
        <p:spPr>
          <a:xfrm>
            <a:off x="-17502" y="0"/>
            <a:ext cx="9179006" cy="5231876"/>
          </a:xfrm>
          <a:prstGeom prst="rect">
            <a:avLst/>
          </a:prstGeom>
          <a:solidFill>
            <a:srgbClr val="1E293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648FE8-22EC-E9D7-50B6-387811A1A80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246" b="97456" l="8179" r="98651">
                        <a14:foregroundMark x1="7167" y1="47807" x2="9612" y2="37193"/>
                        <a14:foregroundMark x1="9612" y1="37193" x2="16863" y2="24825"/>
                        <a14:foregroundMark x1="16863" y1="24825" x2="28331" y2="15614"/>
                        <a14:foregroundMark x1="13744" y1="23860" x2="30523" y2="9386"/>
                        <a14:foregroundMark x1="30523" y1="9386" x2="51855" y2="3246"/>
                        <a14:foregroundMark x1="51855" y1="3246" x2="57757" y2="4035"/>
                        <a14:foregroundMark x1="60708" y1="3684" x2="71248" y2="6754"/>
                        <a14:foregroundMark x1="71248" y1="6754" x2="81535" y2="14649"/>
                        <a14:foregroundMark x1="81535" y1="14649" x2="89039" y2="24561"/>
                        <a14:foregroundMark x1="89039" y1="24561" x2="93929" y2="46667"/>
                        <a14:foregroundMark x1="93929" y1="46667" x2="94098" y2="57719"/>
                        <a14:foregroundMark x1="94098" y1="57719" x2="93339" y2="58246"/>
                        <a14:foregroundMark x1="95447" y1="42193" x2="93761" y2="67719"/>
                        <a14:foregroundMark x1="93761" y1="67719" x2="81282" y2="84035"/>
                        <a14:foregroundMark x1="81282" y1="84035" x2="65514" y2="92544"/>
                        <a14:foregroundMark x1="97049" y1="60088" x2="95616" y2="48246"/>
                        <a14:foregroundMark x1="95616" y1="48246" x2="98651" y2="53158"/>
                        <a14:foregroundMark x1="5818" y1="42193" x2="5734" y2="52281"/>
                        <a14:foregroundMark x1="5734" y1="52281" x2="8263" y2="61316"/>
                        <a14:foregroundMark x1="8263" y1="61316" x2="8938" y2="61579"/>
                        <a14:foregroundMark x1="37690" y1="96228" x2="48482" y2="97456"/>
                        <a14:foregroundMark x1="48482" y1="97456" x2="66020" y2="96228"/>
                      </a14:backgroundRemoval>
                    </a14:imgEffect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rcRect l="9200" t="2080" r="4764" b="-3931"/>
          <a:stretch/>
        </p:blipFill>
        <p:spPr>
          <a:xfrm>
            <a:off x="5924856" y="1592794"/>
            <a:ext cx="3582185" cy="4076210"/>
          </a:xfrm>
          <a:prstGeom prst="rect">
            <a:avLst/>
          </a:prstGeom>
          <a:ln>
            <a:noFill/>
          </a:ln>
        </p:spPr>
      </p:pic>
      <p:sp>
        <p:nvSpPr>
          <p:cNvPr id="2" name="Google Shape;98;p15">
            <a:extLst>
              <a:ext uri="{FF2B5EF4-FFF2-40B4-BE49-F238E27FC236}">
                <a16:creationId xmlns:a16="http://schemas.microsoft.com/office/drawing/2014/main" id="{ABBCD752-6B6D-56B6-C336-31265F7E622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35670" y="863549"/>
            <a:ext cx="8078771" cy="40763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(Re)-Introduction to Cardinal and NekRS (15 min)</a:t>
            </a:r>
          </a:p>
          <a:p>
            <a:endParaRPr lang="en-US" sz="1600" b="1" dirty="0">
              <a:solidFill>
                <a:schemeClr val="bg1"/>
              </a:solidFill>
            </a:endParaRPr>
          </a:p>
          <a:p>
            <a:r>
              <a:rPr lang="en-US" sz="1600" dirty="0">
                <a:solidFill>
                  <a:schemeClr val="bg1"/>
                </a:solidFill>
              </a:rPr>
              <a:t>Flow over a pebble, NekRS + MOOSE conjugate heat transfer coupling (75 min)</a:t>
            </a:r>
            <a:endParaRPr lang="en-US" sz="1200" dirty="0">
              <a:solidFill>
                <a:schemeClr val="bg1"/>
              </a:solidFill>
            </a:endParaRPr>
          </a:p>
          <a:p>
            <a:pPr lvl="1"/>
            <a:endParaRPr lang="en-US" sz="1200" dirty="0">
              <a:solidFill>
                <a:schemeClr val="bg1"/>
              </a:solidFill>
            </a:endParaRPr>
          </a:p>
          <a:p>
            <a:endParaRPr lang="en-US" sz="1600" dirty="0">
              <a:solidFill>
                <a:schemeClr val="bg1"/>
              </a:solidFill>
            </a:endParaRPr>
          </a:p>
          <a:p>
            <a:pPr marL="114300" indent="0">
              <a:buNone/>
            </a:pPr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91435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 txBox="1">
            <a:spLocks noGrp="1"/>
          </p:cNvSpPr>
          <p:nvPr>
            <p:ph type="title"/>
          </p:nvPr>
        </p:nvSpPr>
        <p:spPr>
          <a:xfrm>
            <a:off x="133150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How to Get Involved</a:t>
            </a:r>
            <a:endParaRPr dirty="0"/>
          </a:p>
        </p:txBody>
      </p:sp>
      <p:sp>
        <p:nvSpPr>
          <p:cNvPr id="2" name="Google Shape;98;p15">
            <a:extLst>
              <a:ext uri="{FF2B5EF4-FFF2-40B4-BE49-F238E27FC236}">
                <a16:creationId xmlns:a16="http://schemas.microsoft.com/office/drawing/2014/main" id="{0FB73418-A45F-C388-2C00-26026A49413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66058" y="863549"/>
            <a:ext cx="7981594" cy="375787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r>
              <a:rPr lang="en-US" sz="1600" dirty="0"/>
              <a:t>Git repository: </a:t>
            </a:r>
          </a:p>
          <a:p>
            <a:pPr lvl="1"/>
            <a:r>
              <a:rPr lang="en-US" sz="1200" dirty="0"/>
              <a:t>Cardinal: </a:t>
            </a:r>
            <a:r>
              <a:rPr lang="en-US" sz="1200" dirty="0">
                <a:hlinkClick r:id="rId3"/>
              </a:rPr>
              <a:t>https://github.com/neams-th-coe/cardinal</a:t>
            </a:r>
            <a:r>
              <a:rPr lang="en-US" sz="1200" dirty="0"/>
              <a:t> </a:t>
            </a:r>
          </a:p>
          <a:p>
            <a:pPr lvl="1"/>
            <a:r>
              <a:rPr lang="en-US" sz="1200" dirty="0"/>
              <a:t>NekRS: </a:t>
            </a:r>
            <a:r>
              <a:rPr lang="en-US" sz="1200" dirty="0">
                <a:hlinkClick r:id="rId4"/>
              </a:rPr>
              <a:t>https://github.com/Nek5000/nekRS</a:t>
            </a:r>
            <a:r>
              <a:rPr lang="en-US" sz="1200" dirty="0"/>
              <a:t> </a:t>
            </a:r>
          </a:p>
          <a:p>
            <a:endParaRPr lang="en-US" sz="1600" dirty="0"/>
          </a:p>
          <a:p>
            <a:r>
              <a:rPr lang="en-US" sz="1600" dirty="0"/>
              <a:t>Discussions page:</a:t>
            </a:r>
          </a:p>
          <a:p>
            <a:pPr lvl="1"/>
            <a:r>
              <a:rPr lang="en-US" sz="1200" dirty="0"/>
              <a:t>Cardinal: </a:t>
            </a:r>
            <a:r>
              <a:rPr lang="en-US" sz="1200" dirty="0">
                <a:hlinkClick r:id="rId5"/>
              </a:rPr>
              <a:t>https://github.com/neams-th-coe/cardinal/discussions</a:t>
            </a:r>
            <a:endParaRPr lang="en-US" sz="1200" dirty="0"/>
          </a:p>
          <a:p>
            <a:pPr lvl="1"/>
            <a:r>
              <a:rPr lang="en-US" sz="1200" dirty="0"/>
              <a:t>NekRS: </a:t>
            </a:r>
            <a:r>
              <a:rPr lang="en-US" sz="1200" dirty="0">
                <a:hlinkClick r:id="rId6"/>
              </a:rPr>
              <a:t>https://github.com/Nek5000/nekRS/discussions</a:t>
            </a:r>
            <a:r>
              <a:rPr lang="en-US" sz="1200" dirty="0"/>
              <a:t> </a:t>
            </a:r>
          </a:p>
          <a:p>
            <a:endParaRPr lang="en-US" sz="1600" dirty="0"/>
          </a:p>
          <a:p>
            <a:r>
              <a:rPr lang="en-US" sz="1600" dirty="0"/>
              <a:t>Documentation:</a:t>
            </a:r>
          </a:p>
          <a:p>
            <a:pPr lvl="1"/>
            <a:r>
              <a:rPr lang="en-US" sz="1200" dirty="0"/>
              <a:t>Cardinal: </a:t>
            </a:r>
            <a:r>
              <a:rPr lang="en-US" sz="1200" dirty="0">
                <a:hlinkClick r:id="rId7"/>
              </a:rPr>
              <a:t>https://cardinal.cels.anl.gov/</a:t>
            </a:r>
            <a:r>
              <a:rPr lang="en-US" sz="1200" dirty="0"/>
              <a:t> </a:t>
            </a:r>
          </a:p>
          <a:p>
            <a:pPr lvl="1"/>
            <a:r>
              <a:rPr lang="en-US" sz="1200" dirty="0"/>
              <a:t>NekRS: </a:t>
            </a:r>
            <a:r>
              <a:rPr lang="en-US" sz="1200" dirty="0">
                <a:hlinkClick r:id="rId8"/>
              </a:rPr>
              <a:t>https://nekrsdoc.readthedocs.io</a:t>
            </a:r>
            <a:endParaRPr lang="en-US" sz="1200" dirty="0"/>
          </a:p>
          <a:p>
            <a:pPr lvl="1"/>
            <a:endParaRPr lang="en-US" sz="1600" dirty="0"/>
          </a:p>
          <a:p>
            <a:r>
              <a:rPr lang="en-US" sz="1600" dirty="0"/>
              <a:t>Contact us directly!</a:t>
            </a:r>
          </a:p>
          <a:p>
            <a:pPr lvl="1"/>
            <a:r>
              <a:rPr lang="en-US" dirty="0"/>
              <a:t>April Novak: </a:t>
            </a:r>
            <a:r>
              <a:rPr lang="en-US" dirty="0">
                <a:hlinkClick r:id="rId9"/>
              </a:rPr>
              <a:t>ajnovak2@Illinois.edu</a:t>
            </a:r>
            <a:r>
              <a:rPr lang="en-US" dirty="0"/>
              <a:t> (Cardinal lead)</a:t>
            </a:r>
          </a:p>
          <a:p>
            <a:pPr lvl="1"/>
            <a:r>
              <a:rPr lang="en-US" dirty="0"/>
              <a:t>Dillon Shaver: </a:t>
            </a:r>
            <a:r>
              <a:rPr lang="en-US" dirty="0">
                <a:hlinkClick r:id="rId10"/>
              </a:rPr>
              <a:t>dshaver@anl.gov</a:t>
            </a:r>
            <a:r>
              <a:rPr lang="en-US" dirty="0"/>
              <a:t> (Nek lead)</a:t>
            </a:r>
          </a:p>
          <a:p>
            <a:pPr marL="114300" indent="0">
              <a:buNone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524272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94F8E4F3-19EA-C7ED-EE76-AA09E8F9C1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60" y="734342"/>
            <a:ext cx="3353803" cy="4153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Google Shape;45;p9"/>
          <p:cNvSpPr txBox="1">
            <a:spLocks noGrp="1"/>
          </p:cNvSpPr>
          <p:nvPr>
            <p:ph type="title"/>
          </p:nvPr>
        </p:nvSpPr>
        <p:spPr>
          <a:xfrm>
            <a:off x="133150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Example: Flow Over a Pebble</a:t>
            </a:r>
            <a:endParaRPr dirty="0"/>
          </a:p>
        </p:txBody>
      </p:sp>
      <p:sp>
        <p:nvSpPr>
          <p:cNvPr id="2" name="Google Shape;98;p15">
            <a:extLst>
              <a:ext uri="{FF2B5EF4-FFF2-40B4-BE49-F238E27FC236}">
                <a16:creationId xmlns:a16="http://schemas.microsoft.com/office/drawing/2014/main" id="{0FB73418-A45F-C388-2C00-26026A49413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353803" y="863549"/>
            <a:ext cx="5790197" cy="40245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400" dirty="0"/>
              <a:t>Link: </a:t>
            </a:r>
            <a:r>
              <a:rPr lang="en-US" sz="1400" dirty="0">
                <a:hlinkClick r:id="rId4"/>
              </a:rPr>
              <a:t>https://cardinal.cels.anl.gov/tutorials/cht5.html</a:t>
            </a:r>
            <a:r>
              <a:rPr lang="en-US" sz="1400" dirty="0"/>
              <a:t> </a:t>
            </a:r>
          </a:p>
          <a:p>
            <a:endParaRPr lang="en-US" sz="1400" dirty="0"/>
          </a:p>
          <a:p>
            <a:r>
              <a:rPr lang="en-US" sz="1400" dirty="0"/>
              <a:t>pebble diameter: 3 cm</a:t>
            </a:r>
          </a:p>
          <a:p>
            <a:r>
              <a:rPr lang="en-US" sz="1400" dirty="0"/>
              <a:t>box dimensions: 5 cm x 5 cm x 43 cm</a:t>
            </a:r>
          </a:p>
          <a:p>
            <a:r>
              <a:rPr lang="en-US" sz="1400" dirty="0"/>
              <a:t>water fluid</a:t>
            </a:r>
          </a:p>
          <a:p>
            <a:endParaRPr lang="en-US" sz="1400" dirty="0"/>
          </a:p>
          <a:p>
            <a:r>
              <a:rPr lang="en-US" sz="1400" dirty="0"/>
              <a:t>Intro to conjugate heat transfer coupling (75 min)</a:t>
            </a:r>
          </a:p>
          <a:p>
            <a:pPr marL="114300" indent="0">
              <a:buNone/>
            </a:pPr>
            <a:endParaRPr lang="en-US" sz="1400" dirty="0"/>
          </a:p>
          <a:p>
            <a:r>
              <a:rPr lang="en-US" sz="1400" dirty="0"/>
              <a:t>Objectives:</a:t>
            </a:r>
          </a:p>
          <a:p>
            <a:pPr lvl="1"/>
            <a:r>
              <a:rPr lang="en-US" dirty="0"/>
              <a:t>How to couple NekRS to MOOSE for conjugate heat transfer</a:t>
            </a:r>
          </a:p>
          <a:p>
            <a:pPr lvl="1"/>
            <a:r>
              <a:rPr lang="en-US" dirty="0"/>
              <a:t>How to visualize output files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2D23FD4-9FAF-A155-3E57-AF34A0A0CF98}"/>
                  </a:ext>
                </a:extLst>
              </p:cNvPr>
              <p:cNvSpPr txBox="1"/>
              <p:nvPr/>
            </p:nvSpPr>
            <p:spPr>
              <a:xfrm>
                <a:off x="5439245" y="4232570"/>
                <a:ext cx="1268361" cy="4370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𝑉𝐷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=50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2D23FD4-9FAF-A155-3E57-AF34A0A0CF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9245" y="4232570"/>
                <a:ext cx="1268361" cy="437043"/>
              </a:xfrm>
              <a:prstGeom prst="rect">
                <a:avLst/>
              </a:prstGeom>
              <a:blipFill>
                <a:blip r:embed="rId5"/>
                <a:stretch>
                  <a:fillRect l="-3000" t="-5714" r="-3000" b="-1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993385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 txBox="1">
            <a:spLocks noGrp="1"/>
          </p:cNvSpPr>
          <p:nvPr>
            <p:ph type="title"/>
          </p:nvPr>
        </p:nvSpPr>
        <p:spPr>
          <a:xfrm>
            <a:off x="133150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NekRS Input Files</a:t>
            </a:r>
            <a:endParaRPr dirty="0"/>
          </a:p>
        </p:txBody>
      </p:sp>
      <p:sp>
        <p:nvSpPr>
          <p:cNvPr id="2" name="Google Shape;98;p15">
            <a:extLst>
              <a:ext uri="{FF2B5EF4-FFF2-40B4-BE49-F238E27FC236}">
                <a16:creationId xmlns:a16="http://schemas.microsoft.com/office/drawing/2014/main" id="{0FB73418-A45F-C388-2C00-26026A49413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23401" y="86355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10000"/>
          </a:bodyPr>
          <a:lstStyle/>
          <a:p>
            <a:r>
              <a:rPr lang="en-US" dirty="0">
                <a:solidFill>
                  <a:schemeClr val="accent5"/>
                </a:solidFill>
              </a:rPr>
              <a:t>&lt;case&gt;.re2</a:t>
            </a:r>
            <a:r>
              <a:rPr lang="en-US" dirty="0"/>
              <a:t>: mesh (Hex8 or Hex20)</a:t>
            </a:r>
          </a:p>
          <a:p>
            <a:r>
              <a:rPr lang="en-US" dirty="0">
                <a:solidFill>
                  <a:schemeClr val="accent5"/>
                </a:solidFill>
              </a:rPr>
              <a:t>&lt;case&gt;.par</a:t>
            </a:r>
            <a:r>
              <a:rPr lang="en-US" dirty="0"/>
              <a:t>: high-level settings for the equations, time stepping, I/O, …</a:t>
            </a:r>
          </a:p>
          <a:p>
            <a:r>
              <a:rPr lang="en-US" dirty="0">
                <a:solidFill>
                  <a:schemeClr val="accent5"/>
                </a:solidFill>
              </a:rPr>
              <a:t>&lt;case&gt;.</a:t>
            </a:r>
            <a:r>
              <a:rPr lang="en-US" dirty="0" err="1">
                <a:solidFill>
                  <a:schemeClr val="accent5"/>
                </a:solidFill>
              </a:rPr>
              <a:t>oudf</a:t>
            </a:r>
            <a:r>
              <a:rPr lang="en-US" dirty="0"/>
              <a:t>: OKL-language “kernels” that run on “backend” (e.g. GPU)</a:t>
            </a:r>
          </a:p>
          <a:p>
            <a:pPr lvl="1"/>
            <a:r>
              <a:rPr lang="en-US" dirty="0"/>
              <a:t>boundary conditions</a:t>
            </a:r>
          </a:p>
          <a:p>
            <a:pPr lvl="1"/>
            <a:r>
              <a:rPr lang="en-US" dirty="0"/>
              <a:t>any other user-specified physics</a:t>
            </a:r>
          </a:p>
          <a:p>
            <a:r>
              <a:rPr lang="en-US" dirty="0">
                <a:solidFill>
                  <a:schemeClr val="accent5"/>
                </a:solidFill>
              </a:rPr>
              <a:t>&lt;case&gt;</a:t>
            </a:r>
            <a:r>
              <a:rPr lang="en-US" dirty="0" err="1">
                <a:solidFill>
                  <a:schemeClr val="accent5"/>
                </a:solidFill>
              </a:rPr>
              <a:t>udf</a:t>
            </a:r>
            <a:r>
              <a:rPr lang="en-US" dirty="0"/>
              <a:t>: C++ user interaction which runs on the “host” (e.g. CPU)</a:t>
            </a:r>
          </a:p>
          <a:p>
            <a:pPr lvl="1"/>
            <a:r>
              <a:rPr lang="en-US" dirty="0"/>
              <a:t>initial conditions</a:t>
            </a:r>
          </a:p>
          <a:p>
            <a:pPr lvl="1"/>
            <a:r>
              <a:rPr lang="en-US" dirty="0"/>
              <a:t>postprocessing</a:t>
            </a:r>
          </a:p>
          <a:p>
            <a:pPr lvl="1"/>
            <a:r>
              <a:rPr lang="en-US" dirty="0"/>
              <a:t>pass stuff between device (GPU) and host (CPU)</a:t>
            </a:r>
          </a:p>
          <a:p>
            <a:pPr lvl="1"/>
            <a:endParaRPr lang="en-US" dirty="0"/>
          </a:p>
          <a:p>
            <a:r>
              <a:rPr lang="en-US" dirty="0"/>
              <a:t>Optional:</a:t>
            </a:r>
          </a:p>
          <a:p>
            <a:pPr lvl="1"/>
            <a:r>
              <a:rPr lang="en-US" dirty="0">
                <a:solidFill>
                  <a:schemeClr val="accent5"/>
                </a:solidFill>
              </a:rPr>
              <a:t>&lt;case&gt;.</a:t>
            </a:r>
            <a:r>
              <a:rPr lang="en-US" dirty="0" err="1">
                <a:solidFill>
                  <a:schemeClr val="accent5"/>
                </a:solidFill>
              </a:rPr>
              <a:t>usr</a:t>
            </a:r>
            <a:r>
              <a:rPr lang="en-US" dirty="0"/>
              <a:t>: Fortran backend to access Nek5000 features</a:t>
            </a:r>
          </a:p>
          <a:p>
            <a:pPr lvl="1"/>
            <a:endParaRPr lang="en-US" dirty="0"/>
          </a:p>
          <a:p>
            <a:r>
              <a:rPr lang="en-US" dirty="0"/>
              <a:t>A note on naming conventions: </a:t>
            </a:r>
          </a:p>
          <a:p>
            <a:pPr marL="596900" lvl="1" indent="0">
              <a:buNone/>
            </a:pPr>
            <a:r>
              <a:rPr lang="en-US" b="1" dirty="0" err="1"/>
              <a:t>o_name</a:t>
            </a:r>
            <a:r>
              <a:rPr lang="en-US" dirty="0"/>
              <a:t> and </a:t>
            </a:r>
            <a:r>
              <a:rPr lang="en-US" b="1" dirty="0"/>
              <a:t>name</a:t>
            </a:r>
            <a:r>
              <a:rPr lang="en-US" dirty="0"/>
              <a:t> hold the same data, but </a:t>
            </a:r>
            <a:r>
              <a:rPr lang="en-US" b="1" dirty="0" err="1"/>
              <a:t>o_name</a:t>
            </a:r>
            <a:r>
              <a:rPr lang="en-US" b="1" dirty="0"/>
              <a:t> </a:t>
            </a:r>
            <a:r>
              <a:rPr lang="en-US" dirty="0"/>
              <a:t>is on the device (GPU) whereas </a:t>
            </a:r>
            <a:r>
              <a:rPr lang="en-US" b="1" dirty="0"/>
              <a:t>name</a:t>
            </a:r>
            <a:r>
              <a:rPr lang="en-US" dirty="0"/>
              <a:t> is on the host (CPU)</a:t>
            </a:r>
          </a:p>
        </p:txBody>
      </p:sp>
    </p:spTree>
    <p:extLst>
      <p:ext uri="{BB962C8B-B14F-4D97-AF65-F5344CB8AC3E}">
        <p14:creationId xmlns:p14="http://schemas.microsoft.com/office/powerpoint/2010/main" val="10854695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 txBox="1">
            <a:spLocks noGrp="1"/>
          </p:cNvSpPr>
          <p:nvPr>
            <p:ph type="title"/>
          </p:nvPr>
        </p:nvSpPr>
        <p:spPr>
          <a:xfrm>
            <a:off x="133150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Geometry: </a:t>
            </a:r>
            <a:r>
              <a:rPr lang="en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Courier" pitchFamily="2" charset="0"/>
              </a:rPr>
              <a:t>pebble.exo</a:t>
            </a:r>
            <a:r>
              <a:rPr lang="en" dirty="0">
                <a:solidFill>
                  <a:schemeClr val="accent1">
                    <a:lumMod val="40000"/>
                    <a:lumOff val="60000"/>
                  </a:schemeClr>
                </a:solidFill>
                <a:latin typeface="Courier" pitchFamily="2" charset="0"/>
              </a:rPr>
              <a:t>, pebble.re2</a:t>
            </a:r>
            <a:endParaRPr dirty="0">
              <a:solidFill>
                <a:schemeClr val="accent1">
                  <a:lumMod val="40000"/>
                  <a:lumOff val="60000"/>
                </a:schemeClr>
              </a:solidFill>
              <a:latin typeface="Courier" pitchFamily="2" charset="0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127983BA-836B-5344-0049-D03E973AAD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244" y="734341"/>
            <a:ext cx="3353803" cy="4153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CA2E007-F899-EF93-DE3D-907BD932D8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1308" y="871823"/>
            <a:ext cx="3005977" cy="2082758"/>
          </a:xfrm>
          <a:prstGeom prst="rect">
            <a:avLst/>
          </a:prstGeom>
        </p:spPr>
      </p:pic>
      <p:sp>
        <p:nvSpPr>
          <p:cNvPr id="8" name="Google Shape;98;p15">
            <a:extLst>
              <a:ext uri="{FF2B5EF4-FFF2-40B4-BE49-F238E27FC236}">
                <a16:creationId xmlns:a16="http://schemas.microsoft.com/office/drawing/2014/main" id="{B5712F1E-D0FE-94EA-CCF0-D385AA3DB19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76833" y="3525625"/>
            <a:ext cx="5967167" cy="136250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r>
              <a:rPr lang="en-US" sz="1500" dirty="0"/>
              <a:t>Mesh must be 3-D </a:t>
            </a:r>
          </a:p>
          <a:p>
            <a:r>
              <a:rPr lang="en-US" sz="1500" dirty="0" err="1"/>
              <a:t>Sidesets</a:t>
            </a:r>
            <a:r>
              <a:rPr lang="en-US" sz="1500" dirty="0"/>
              <a:t> must be numbered consecutively, beginning from 1 </a:t>
            </a:r>
          </a:p>
          <a:p>
            <a:pPr lvl="1"/>
            <a:r>
              <a:rPr lang="en-US" dirty="0"/>
              <a:t>1: inlet</a:t>
            </a:r>
          </a:p>
          <a:p>
            <a:pPr lvl="1"/>
            <a:r>
              <a:rPr lang="en-US" dirty="0"/>
              <a:t>2: outlet</a:t>
            </a:r>
          </a:p>
          <a:p>
            <a:pPr lvl="1"/>
            <a:r>
              <a:rPr lang="en-US" dirty="0"/>
              <a:t>3: pebble surface</a:t>
            </a:r>
          </a:p>
          <a:p>
            <a:pPr lvl="1"/>
            <a:r>
              <a:rPr lang="en-US" dirty="0"/>
              <a:t>4: walls</a:t>
            </a:r>
          </a:p>
          <a:p>
            <a:pPr lvl="1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3682E0-10FE-F8E8-0417-BD171B59CC52}"/>
              </a:ext>
            </a:extLst>
          </p:cNvPr>
          <p:cNvSpPr txBox="1"/>
          <p:nvPr/>
        </p:nvSpPr>
        <p:spPr>
          <a:xfrm>
            <a:off x="6066264" y="2888166"/>
            <a:ext cx="25426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mesh Nek uses internally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870FA8-6FC2-7962-E8E7-CF2BBAA3C239}"/>
              </a:ext>
            </a:extLst>
          </p:cNvPr>
          <p:cNvSpPr txBox="1"/>
          <p:nvPr/>
        </p:nvSpPr>
        <p:spPr>
          <a:xfrm>
            <a:off x="133150" y="4734245"/>
            <a:ext cx="19143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mesh you create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2E41D51-BE1F-0D31-E8E1-E2E108351C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7521" y="1055530"/>
            <a:ext cx="1832636" cy="1832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35739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 txBox="1">
            <a:spLocks noGrp="1"/>
          </p:cNvSpPr>
          <p:nvPr>
            <p:ph type="title"/>
          </p:nvPr>
        </p:nvSpPr>
        <p:spPr>
          <a:xfrm>
            <a:off x="133150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Parameter settings: </a:t>
            </a:r>
            <a:r>
              <a:rPr lang="en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Courier" pitchFamily="2" charset="0"/>
              </a:rPr>
              <a:t>pebble.par</a:t>
            </a:r>
            <a:endParaRPr dirty="0">
              <a:solidFill>
                <a:schemeClr val="accent1">
                  <a:lumMod val="40000"/>
                  <a:lumOff val="60000"/>
                </a:schemeClr>
              </a:solidFill>
              <a:latin typeface="Courier" pitchFamily="2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488844-6DEA-BC9C-6D42-2DB2AB02BF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High-level settings for solver, boundary conditions, and equations to solve</a:t>
            </a:r>
          </a:p>
        </p:txBody>
      </p:sp>
    </p:spTree>
    <p:extLst>
      <p:ext uri="{BB962C8B-B14F-4D97-AF65-F5344CB8AC3E}">
        <p14:creationId xmlns:p14="http://schemas.microsoft.com/office/powerpoint/2010/main" val="27700916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 txBox="1">
            <a:spLocks noGrp="1"/>
          </p:cNvSpPr>
          <p:nvPr>
            <p:ph type="title"/>
          </p:nvPr>
        </p:nvSpPr>
        <p:spPr>
          <a:xfrm>
            <a:off x="133150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Kernels and boundary conditions: </a:t>
            </a:r>
            <a:r>
              <a:rPr lang="en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Courier" pitchFamily="2" charset="0"/>
              </a:rPr>
              <a:t>pebble.oudf</a:t>
            </a:r>
            <a:endParaRPr dirty="0">
              <a:solidFill>
                <a:schemeClr val="accent1">
                  <a:lumMod val="40000"/>
                  <a:lumOff val="60000"/>
                </a:schemeClr>
              </a:solidFill>
              <a:latin typeface="Courier" pitchFamily="2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488844-6DEA-BC9C-6D42-2DB2AB02BF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Boundary conditions are specified using kernels connected to the choices made in the .par file</a:t>
            </a:r>
          </a:p>
          <a:p>
            <a:endParaRPr lang="en-US" dirty="0"/>
          </a:p>
          <a:p>
            <a:r>
              <a:rPr lang="en-US" dirty="0"/>
              <a:t>The only difference now is that we are not going to hand-write the heat flux value – it’s going to come from MOOSE!</a:t>
            </a:r>
          </a:p>
          <a:p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01754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 txBox="1">
            <a:spLocks noGrp="1"/>
          </p:cNvSpPr>
          <p:nvPr>
            <p:ph type="title"/>
          </p:nvPr>
        </p:nvSpPr>
        <p:spPr>
          <a:xfrm>
            <a:off x="133150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Initial conditions and user interfaces: </a:t>
            </a:r>
            <a:r>
              <a:rPr lang="en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Courier" pitchFamily="2" charset="0"/>
              </a:rPr>
              <a:t>pebble.udf</a:t>
            </a:r>
            <a:endParaRPr dirty="0">
              <a:solidFill>
                <a:schemeClr val="accent1">
                  <a:lumMod val="40000"/>
                  <a:lumOff val="60000"/>
                </a:schemeClr>
              </a:solidFill>
              <a:latin typeface="Courier" pitchFamily="2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488844-6DEA-BC9C-6D42-2DB2AB02BF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000075"/>
            <a:ext cx="8832300" cy="3416400"/>
          </a:xfrm>
        </p:spPr>
        <p:txBody>
          <a:bodyPr/>
          <a:lstStyle/>
          <a:p>
            <a:r>
              <a:rPr lang="en-US" sz="1600" dirty="0" err="1">
                <a:latin typeface="Courier" pitchFamily="2" charset="0"/>
              </a:rPr>
              <a:t>UDF_LoadKernels</a:t>
            </a:r>
            <a:r>
              <a:rPr lang="en-US" sz="1600" dirty="0">
                <a:latin typeface="Courier" pitchFamily="2" charset="0"/>
              </a:rPr>
              <a:t> </a:t>
            </a:r>
            <a:r>
              <a:rPr lang="en-US" sz="1600" dirty="0"/>
              <a:t>will load any user-defined physics kernels</a:t>
            </a:r>
          </a:p>
          <a:p>
            <a:r>
              <a:rPr lang="en-US" sz="1600" dirty="0" err="1">
                <a:latin typeface="Courier" pitchFamily="2" charset="0"/>
              </a:rPr>
              <a:t>UDF_Setup</a:t>
            </a:r>
            <a:r>
              <a:rPr lang="en-US" sz="1600" dirty="0">
                <a:latin typeface="Courier" pitchFamily="2" charset="0"/>
              </a:rPr>
              <a:t> </a:t>
            </a:r>
            <a:r>
              <a:rPr lang="en-US" sz="1600" dirty="0"/>
              <a:t>is called on initialization, typically where initial conditions are applied</a:t>
            </a:r>
          </a:p>
          <a:p>
            <a:r>
              <a:rPr lang="en-US" sz="1600" dirty="0" err="1">
                <a:latin typeface="Courier" pitchFamily="2" charset="0"/>
              </a:rPr>
              <a:t>UDF_ExecuteStep</a:t>
            </a:r>
            <a:r>
              <a:rPr lang="en-US" sz="1600" dirty="0">
                <a:latin typeface="Courier" pitchFamily="2" charset="0"/>
              </a:rPr>
              <a:t> </a:t>
            </a:r>
            <a:r>
              <a:rPr lang="en-US" sz="1600" dirty="0"/>
              <a:t>is called each time step, typically where postprocessing is applied</a:t>
            </a:r>
          </a:p>
          <a:p>
            <a:endParaRPr lang="en-US" dirty="0"/>
          </a:p>
          <a:p>
            <a:r>
              <a:rPr lang="en-US" dirty="0"/>
              <a:t>Commonly-used variables: </a:t>
            </a:r>
            <a:r>
              <a:rPr lang="en-US" dirty="0">
                <a:hlinkClick r:id="rId3"/>
              </a:rPr>
              <a:t>https://nekrsdoc.readthedocs.io/en/latest/commonly_used_variables.html</a:t>
            </a:r>
            <a:r>
              <a:rPr lang="en-US" dirty="0"/>
              <a:t> </a:t>
            </a:r>
          </a:p>
          <a:p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02185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 txBox="1">
            <a:spLocks noGrp="1"/>
          </p:cNvSpPr>
          <p:nvPr>
            <p:ph type="title"/>
          </p:nvPr>
        </p:nvSpPr>
        <p:spPr>
          <a:xfrm>
            <a:off x="133150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Legacy backend: </a:t>
            </a:r>
            <a:r>
              <a:rPr lang="en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Courier" pitchFamily="2" charset="0"/>
              </a:rPr>
              <a:t>pebble.usr</a:t>
            </a:r>
            <a:endParaRPr dirty="0">
              <a:solidFill>
                <a:schemeClr val="accent1">
                  <a:lumMod val="40000"/>
                  <a:lumOff val="60000"/>
                </a:schemeClr>
              </a:solidFill>
              <a:latin typeface="Courier" pitchFamily="2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488844-6DEA-BC9C-6D42-2DB2AB02BF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000075"/>
            <a:ext cx="8832300" cy="3416400"/>
          </a:xfrm>
        </p:spPr>
        <p:txBody>
          <a:bodyPr/>
          <a:lstStyle/>
          <a:p>
            <a:r>
              <a:rPr lang="en-US" sz="1600" dirty="0"/>
              <a:t>Fortran file to perform custom user actions - will eventually be deprecated, but still widely used to streamline porting from Nek5000 to NekRS</a:t>
            </a: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81938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 txBox="1">
            <a:spLocks noGrp="1"/>
          </p:cNvSpPr>
          <p:nvPr>
            <p:ph type="title"/>
          </p:nvPr>
        </p:nvSpPr>
        <p:spPr>
          <a:xfrm>
            <a:off x="133150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Solid heat conduction: </a:t>
            </a:r>
            <a:r>
              <a:rPr lang="en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Courier" pitchFamily="2" charset="0"/>
              </a:rPr>
              <a:t>solid.i</a:t>
            </a:r>
            <a:endParaRPr dirty="0">
              <a:solidFill>
                <a:schemeClr val="accent1">
                  <a:lumMod val="40000"/>
                  <a:lumOff val="60000"/>
                </a:schemeClr>
              </a:solidFill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58642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 txBox="1">
            <a:spLocks noGrp="1"/>
          </p:cNvSpPr>
          <p:nvPr>
            <p:ph type="title"/>
          </p:nvPr>
        </p:nvSpPr>
        <p:spPr>
          <a:xfrm>
            <a:off x="133150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Multiphysics Coupling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 Placeholder 11">
                <a:extLst>
                  <a:ext uri="{FF2B5EF4-FFF2-40B4-BE49-F238E27FC236}">
                    <a16:creationId xmlns:a16="http://schemas.microsoft.com/office/drawing/2014/main" id="{0AB03314-3B1C-B417-5A41-4950E4E8AA38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>
                <a:normAutofit/>
              </a:bodyPr>
              <a:lstStyle/>
              <a:p>
                <a:pPr marL="114300" indent="0" algn="l">
                  <a:buNone/>
                </a:pPr>
                <a:r>
                  <a:rPr lang="en-US" dirty="0">
                    <a:solidFill>
                      <a:schemeClr val="bg2"/>
                    </a:solidFill>
                    <a:latin typeface="Fira Sans" panose="020B0503050000020004" pitchFamily="34" charset="0"/>
                  </a:rPr>
                  <a:t>Repeat until convergence:</a:t>
                </a:r>
                <a:endParaRPr lang="en-US" b="0" i="0" dirty="0">
                  <a:solidFill>
                    <a:schemeClr val="bg2"/>
                  </a:solidFill>
                  <a:effectLst/>
                  <a:latin typeface="Fira Sans" panose="020B0503050000020004" pitchFamily="34" charset="0"/>
                </a:endParaRPr>
              </a:p>
              <a:p>
                <a:pPr algn="l">
                  <a:buFont typeface="+mj-lt"/>
                  <a:buAutoNum type="arabicPeriod"/>
                </a:pPr>
                <a:endParaRPr lang="en-US" sz="1600" dirty="0">
                  <a:solidFill>
                    <a:schemeClr val="bg2"/>
                  </a:solidFill>
                  <a:latin typeface="Fira Sans" panose="020B0503050000020004" pitchFamily="34" charset="0"/>
                </a:endParaRPr>
              </a:p>
              <a:p>
                <a:pPr lvl="1">
                  <a:buFont typeface="+mj-lt"/>
                  <a:buAutoNum type="arabicPeriod"/>
                </a:pPr>
                <a:r>
                  <a:rPr lang="en-US" sz="1600" b="0" i="0" dirty="0">
                    <a:solidFill>
                      <a:schemeClr val="bg2"/>
                    </a:solidFill>
                    <a:effectLst/>
                    <a:latin typeface="Fira Sans" panose="020B0503050000020004" pitchFamily="34" charset="0"/>
                  </a:rPr>
                  <a:t>Run MOOSE.</a:t>
                </a:r>
              </a:p>
              <a:p>
                <a:pPr lvl="1">
                  <a:buFont typeface="+mj-lt"/>
                  <a:buAutoNum type="arabicPeriod"/>
                </a:pPr>
                <a:r>
                  <a:rPr lang="en-US" sz="1600" b="0" i="0" dirty="0">
                    <a:solidFill>
                      <a:schemeClr val="bg2"/>
                    </a:solidFill>
                    <a:effectLst/>
                    <a:latin typeface="Fira Sans" panose="020B0503050000020004" pitchFamily="34" charset="0"/>
                  </a:rPr>
                  <a:t>Send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600" b="0" i="1" smtClean="0">
                            <a:solidFill>
                              <a:schemeClr val="bg2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600" b="0" i="1" smtClean="0">
                            <a:solidFill>
                              <a:schemeClr val="bg2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bg2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𝑤𝑎𝑙𝑙</m:t>
                        </m:r>
                      </m:sub>
                      <m:sup>
                        <m:r>
                          <a:rPr lang="en-US" sz="1600" b="0" i="1" smtClean="0">
                            <a:solidFill>
                              <a:schemeClr val="bg2"/>
                            </a:solidFill>
                            <a:effectLst/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bSup>
                    <m:r>
                      <a:rPr lang="en-US" sz="1600" b="0" i="1" smtClean="0">
                        <a:solidFill>
                          <a:schemeClr val="bg2"/>
                        </a:solidFill>
                        <a:effectLst/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b="0" i="0" dirty="0">
                    <a:solidFill>
                      <a:schemeClr val="bg2"/>
                    </a:solidFill>
                    <a:effectLst/>
                    <a:latin typeface="Fira Sans" panose="020B0503050000020004" pitchFamily="34" charset="0"/>
                  </a:rPr>
                  <a:t>to NekRS as a boundary condition.</a:t>
                </a:r>
              </a:p>
              <a:p>
                <a:pPr lvl="1">
                  <a:buFont typeface="+mj-lt"/>
                  <a:buAutoNum type="arabicPeriod"/>
                </a:pPr>
                <a:r>
                  <a:rPr lang="en-US" sz="1600" b="0" i="0" dirty="0">
                    <a:solidFill>
                      <a:schemeClr val="bg2"/>
                    </a:solidFill>
                    <a:effectLst/>
                    <a:latin typeface="Fira Sans" panose="020B0503050000020004" pitchFamily="34" charset="0"/>
                  </a:rPr>
                  <a:t>Run NekRS.</a:t>
                </a:r>
              </a:p>
              <a:p>
                <a:pPr lvl="1">
                  <a:buFont typeface="+mj-lt"/>
                  <a:buAutoNum type="arabicPeriod"/>
                </a:pPr>
                <a:r>
                  <a:rPr lang="en-US" sz="1600" b="0" i="0" dirty="0">
                    <a:solidFill>
                      <a:schemeClr val="bg2"/>
                    </a:solidFill>
                    <a:effectLst/>
                    <a:latin typeface="Fira Sans" panose="020B0503050000020004" pitchFamily="34" charset="0"/>
                  </a:rPr>
                  <a:t>Send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solidFill>
                              <a:schemeClr val="bg2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bg2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bg2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𝑤𝑎𝑙𝑙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bg2"/>
                        </a:solidFill>
                        <a:effectLst/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b="0" i="0" dirty="0">
                    <a:solidFill>
                      <a:schemeClr val="bg2"/>
                    </a:solidFill>
                    <a:effectLst/>
                    <a:latin typeface="Fira Sans" panose="020B0503050000020004" pitchFamily="34" charset="0"/>
                  </a:rPr>
                  <a:t>to MOOSE as a boundary condition.</a:t>
                </a:r>
              </a:p>
              <a:p>
                <a:pPr lvl="1">
                  <a:buFont typeface="+mj-lt"/>
                  <a:buAutoNum type="arabicPeriod"/>
                </a:pPr>
                <a:r>
                  <a:rPr lang="en-US" sz="1600" b="0" i="0" dirty="0">
                    <a:solidFill>
                      <a:schemeClr val="bg2"/>
                    </a:solidFill>
                    <a:effectLst/>
                    <a:latin typeface="Fira Sans" panose="020B0503050000020004" pitchFamily="34" charset="0"/>
                  </a:rPr>
                  <a:t>Is the simulation converged?</a:t>
                </a:r>
              </a:p>
              <a:p>
                <a:pPr lvl="1">
                  <a:buFont typeface="+mj-lt"/>
                  <a:buAutoNum type="arabicPeriod"/>
                </a:pPr>
                <a:endParaRPr lang="en-US" sz="1600" dirty="0">
                  <a:solidFill>
                    <a:schemeClr val="bg2"/>
                  </a:solidFill>
                  <a:latin typeface="Fira Sans" panose="020B0503050000020004" pitchFamily="34" charset="0"/>
                </a:endParaRPr>
              </a:p>
              <a:p>
                <a:pPr marL="5969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b="0" i="1" smtClean="0">
                              <a:solidFill>
                                <a:schemeClr val="bg2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‖"/>
                              <m:endChr m:val="‖"/>
                              <m:ctrlPr>
                                <a:rPr lang="en-US" sz="1600" b="0" i="1" smtClean="0">
                                  <a:solidFill>
                                    <a:schemeClr val="bg2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600" b="0" i="1" smtClean="0">
                                      <a:solidFill>
                                        <a:schemeClr val="bg2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0" i="1" smtClean="0">
                                      <a:solidFill>
                                        <a:schemeClr val="bg2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p>
                                  <m:r>
                                    <a:rPr lang="en-US" sz="1600" b="0" i="1" smtClean="0">
                                      <a:solidFill>
                                        <a:schemeClr val="bg2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  <m:r>
                                <a:rPr lang="en-US" sz="1600" b="0" i="1" smtClean="0">
                                  <a:solidFill>
                                    <a:schemeClr val="bg2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1600" b="0" i="1" smtClean="0">
                                      <a:solidFill>
                                        <a:schemeClr val="bg2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0" i="1" smtClean="0">
                                      <a:solidFill>
                                        <a:schemeClr val="bg2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p>
                                  <m:r>
                                    <a:rPr lang="en-US" sz="1600" b="0" i="1" smtClean="0">
                                      <a:solidFill>
                                        <a:schemeClr val="bg2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1600" b="0" i="1" smtClean="0">
                                      <a:solidFill>
                                        <a:schemeClr val="bg2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</m:e>
                          </m:d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sz="1600" b="0" i="1" smtClean="0">
                                  <a:solidFill>
                                    <a:schemeClr val="bg2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600" b="0" i="1" smtClean="0">
                                      <a:solidFill>
                                        <a:schemeClr val="bg2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0" i="1" smtClean="0">
                                      <a:solidFill>
                                        <a:schemeClr val="bg2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p>
                                  <m:r>
                                    <a:rPr lang="en-US" sz="1600" b="0" i="1" smtClean="0">
                                      <a:solidFill>
                                        <a:schemeClr val="bg2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1600" b="0" i="1" smtClean="0">
                                      <a:solidFill>
                                        <a:schemeClr val="bg2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</m:e>
                          </m:d>
                        </m:den>
                      </m:f>
                      <m:r>
                        <a:rPr lang="en-US" sz="1600" b="0" i="1" smtClean="0">
                          <a:solidFill>
                            <a:schemeClr val="bg2"/>
                          </a:solidFill>
                          <a:effectLst/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sz="1600" b="0" i="1" smtClean="0">
                          <a:solidFill>
                            <a:schemeClr val="bg2"/>
                          </a:solidFill>
                          <a:effectLst/>
                          <a:latin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n-US" sz="1600" b="0" i="0" dirty="0">
                  <a:solidFill>
                    <a:schemeClr val="bg2"/>
                  </a:solidFill>
                  <a:effectLst/>
                  <a:latin typeface="Fira Sans" panose="020B0503050000020004" pitchFamily="34" charset="0"/>
                </a:endParaRPr>
              </a:p>
              <a:p>
                <a:pPr lvl="1">
                  <a:buFont typeface="+mj-lt"/>
                  <a:buAutoNum type="arabicPeriod"/>
                </a:pPr>
                <a:endParaRPr lang="en-US" sz="1600" b="0" i="0" dirty="0">
                  <a:solidFill>
                    <a:schemeClr val="bg2"/>
                  </a:solidFill>
                  <a:effectLst/>
                  <a:latin typeface="Fira Sans" panose="020B0503050000020004" pitchFamily="34" charset="0"/>
                </a:endParaRPr>
              </a:p>
              <a:p>
                <a:endParaRPr lang="en-US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2" name="Text Placeholder 11">
                <a:extLst>
                  <a:ext uri="{FF2B5EF4-FFF2-40B4-BE49-F238E27FC236}">
                    <a16:creationId xmlns:a16="http://schemas.microsoft.com/office/drawing/2014/main" id="{0AB03314-3B1C-B417-5A41-4950E4E8AA3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929874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73BA9BC-37A1-F08A-FDFB-3580977E6049}"/>
              </a:ext>
            </a:extLst>
          </p:cNvPr>
          <p:cNvSpPr/>
          <p:nvPr/>
        </p:nvSpPr>
        <p:spPr>
          <a:xfrm>
            <a:off x="-35006" y="0"/>
            <a:ext cx="9179006" cy="5231876"/>
          </a:xfrm>
          <a:prstGeom prst="rect">
            <a:avLst/>
          </a:prstGeom>
          <a:solidFill>
            <a:srgbClr val="1E293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648FE8-22EC-E9D7-50B6-387811A1A80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246" b="97456" l="8179" r="98651">
                        <a14:foregroundMark x1="7167" y1="47807" x2="9612" y2="37193"/>
                        <a14:foregroundMark x1="9612" y1="37193" x2="16863" y2="24825"/>
                        <a14:foregroundMark x1="16863" y1="24825" x2="28331" y2="15614"/>
                        <a14:foregroundMark x1="13744" y1="23860" x2="30523" y2="9386"/>
                        <a14:foregroundMark x1="30523" y1="9386" x2="51855" y2="3246"/>
                        <a14:foregroundMark x1="51855" y1="3246" x2="57757" y2="4035"/>
                        <a14:foregroundMark x1="60708" y1="3684" x2="71248" y2="6754"/>
                        <a14:foregroundMark x1="71248" y1="6754" x2="81535" y2="14649"/>
                        <a14:foregroundMark x1="81535" y1="14649" x2="89039" y2="24561"/>
                        <a14:foregroundMark x1="89039" y1="24561" x2="93929" y2="46667"/>
                        <a14:foregroundMark x1="93929" y1="46667" x2="94098" y2="57719"/>
                        <a14:foregroundMark x1="94098" y1="57719" x2="93339" y2="58246"/>
                        <a14:foregroundMark x1="95447" y1="42193" x2="93761" y2="67719"/>
                        <a14:foregroundMark x1="93761" y1="67719" x2="81282" y2="84035"/>
                        <a14:foregroundMark x1="81282" y1="84035" x2="65514" y2="92544"/>
                        <a14:foregroundMark x1="97049" y1="60088" x2="95616" y2="48246"/>
                        <a14:foregroundMark x1="95616" y1="48246" x2="98651" y2="53158"/>
                        <a14:foregroundMark x1="5818" y1="42193" x2="5734" y2="52281"/>
                        <a14:foregroundMark x1="5734" y1="52281" x2="8263" y2="61316"/>
                        <a14:foregroundMark x1="8263" y1="61316" x2="8938" y2="61579"/>
                        <a14:foregroundMark x1="37690" y1="96228" x2="48482" y2="97456"/>
                        <a14:foregroundMark x1="48482" y1="97456" x2="66020" y2="96228"/>
                      </a14:backgroundRemoval>
                    </a14:imgEffect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rcRect l="9200" t="2080" r="4764" b="-3931"/>
          <a:stretch/>
        </p:blipFill>
        <p:spPr>
          <a:xfrm>
            <a:off x="5924856" y="1592794"/>
            <a:ext cx="3582185" cy="4076210"/>
          </a:xfrm>
          <a:prstGeom prst="rect">
            <a:avLst/>
          </a:prstGeom>
          <a:ln>
            <a:noFill/>
          </a:ln>
        </p:spPr>
      </p:pic>
      <p:sp>
        <p:nvSpPr>
          <p:cNvPr id="7" name="Google Shape;98;p15">
            <a:extLst>
              <a:ext uri="{FF2B5EF4-FFF2-40B4-BE49-F238E27FC236}">
                <a16:creationId xmlns:a16="http://schemas.microsoft.com/office/drawing/2014/main" id="{1302EE20-67F7-8D90-457D-EEE94724C890}"/>
              </a:ext>
            </a:extLst>
          </p:cNvPr>
          <p:cNvSpPr txBox="1">
            <a:spLocks/>
          </p:cNvSpPr>
          <p:nvPr/>
        </p:nvSpPr>
        <p:spPr>
          <a:xfrm>
            <a:off x="235670" y="863549"/>
            <a:ext cx="8078771" cy="4076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Sans Light"/>
              <a:buChar char="●"/>
              <a:defRPr sz="18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Light"/>
              <a:buChar char="○"/>
              <a:defRPr sz="14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Light"/>
              <a:buChar char="■"/>
              <a:defRPr sz="14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Light"/>
              <a:buChar char="●"/>
              <a:defRPr sz="14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Light"/>
              <a:buChar char="○"/>
              <a:defRPr sz="14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Light"/>
              <a:buChar char="■"/>
              <a:defRPr sz="14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Light"/>
              <a:buChar char="●"/>
              <a:defRPr sz="14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Light"/>
              <a:buChar char="○"/>
              <a:defRPr sz="14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Light"/>
              <a:buChar char="■"/>
              <a:defRPr sz="14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9pPr>
          </a:lstStyle>
          <a:p>
            <a:pPr marL="114300" indent="0">
              <a:buFont typeface="Fira Sans Light"/>
              <a:buNone/>
            </a:pPr>
            <a:r>
              <a:rPr lang="en-US" sz="1600">
                <a:solidFill>
                  <a:schemeClr val="bg1"/>
                </a:solidFill>
              </a:rPr>
              <a:t>Objectives:</a:t>
            </a:r>
          </a:p>
          <a:p>
            <a:pPr marL="114300" indent="0">
              <a:buFont typeface="Fira Sans Light"/>
              <a:buNone/>
            </a:pPr>
            <a:endParaRPr lang="en-US" sz="1600">
              <a:solidFill>
                <a:schemeClr val="bg1"/>
              </a:solidFill>
            </a:endParaRPr>
          </a:p>
          <a:p>
            <a:r>
              <a:rPr lang="en-US" sz="1600">
                <a:solidFill>
                  <a:schemeClr val="bg1"/>
                </a:solidFill>
              </a:rPr>
              <a:t>Introduce how to couple OpenMC to MOOSE</a:t>
            </a:r>
          </a:p>
          <a:p>
            <a:r>
              <a:rPr lang="en-US" sz="1600">
                <a:solidFill>
                  <a:schemeClr val="bg1"/>
                </a:solidFill>
              </a:rPr>
              <a:t>Learn how to apply multiphysics feedback to CAD Monte Carlo models</a:t>
            </a:r>
          </a:p>
          <a:p>
            <a:r>
              <a:rPr lang="en-US" sz="1600">
                <a:solidFill>
                  <a:schemeClr val="bg1"/>
                </a:solidFill>
              </a:rPr>
              <a:t>Explore data postprocessing in Cardinal</a:t>
            </a:r>
          </a:p>
          <a:p>
            <a:endParaRPr lang="en-US" sz="1600">
              <a:solidFill>
                <a:schemeClr val="bg1"/>
              </a:solidFill>
            </a:endParaRPr>
          </a:p>
          <a:p>
            <a:pPr marL="114300" indent="0">
              <a:buFont typeface="Fira Sans Light"/>
              <a:buNone/>
            </a:pPr>
            <a:r>
              <a:rPr lang="en-US" sz="1600">
                <a:solidFill>
                  <a:schemeClr val="bg1"/>
                </a:solidFill>
              </a:rPr>
              <a:t>Assumptions:</a:t>
            </a:r>
          </a:p>
          <a:p>
            <a:pPr marL="114300" indent="0">
              <a:buFont typeface="Fira Sans Light"/>
              <a:buNone/>
            </a:pPr>
            <a:endParaRPr lang="en-US" sz="1600">
              <a:solidFill>
                <a:schemeClr val="bg1"/>
              </a:solidFill>
            </a:endParaRPr>
          </a:p>
          <a:p>
            <a:r>
              <a:rPr lang="en-US" sz="1600">
                <a:solidFill>
                  <a:schemeClr val="bg1"/>
                </a:solidFill>
              </a:rPr>
              <a:t>Attended the OpenMC and MOOSE workshop sessions</a:t>
            </a:r>
          </a:p>
          <a:p>
            <a:r>
              <a:rPr lang="en-US" sz="1600">
                <a:solidFill>
                  <a:schemeClr val="bg1"/>
                </a:solidFill>
              </a:rPr>
              <a:t>Basic familiarity with Unix-based environment</a:t>
            </a:r>
          </a:p>
          <a:p>
            <a:r>
              <a:rPr lang="en-US" sz="1600">
                <a:solidFill>
                  <a:schemeClr val="bg1"/>
                </a:solidFill>
              </a:rPr>
              <a:t>Basic familiarity with radiation transport and heat conduction</a:t>
            </a:r>
          </a:p>
          <a:p>
            <a:endParaRPr lang="en-US" sz="1600">
              <a:solidFill>
                <a:schemeClr val="bg1"/>
              </a:solidFill>
            </a:endParaRPr>
          </a:p>
          <a:p>
            <a:pPr marL="114300" indent="0">
              <a:buFont typeface="Fira Sans Light"/>
              <a:buNone/>
            </a:pPr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56684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 txBox="1">
            <a:spLocks noGrp="1"/>
          </p:cNvSpPr>
          <p:nvPr>
            <p:ph type="title"/>
          </p:nvPr>
        </p:nvSpPr>
        <p:spPr>
          <a:xfrm>
            <a:off x="180215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MultiApps</a:t>
            </a:r>
            <a:r>
              <a:rPr lang="en" dirty="0"/>
              <a:t> and Transfers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6DBEBD-6BC3-BED9-047D-D66D6BC280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161455"/>
            <a:ext cx="7772400" cy="2974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4265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 txBox="1">
            <a:spLocks noGrp="1"/>
          </p:cNvSpPr>
          <p:nvPr>
            <p:ph type="title"/>
          </p:nvPr>
        </p:nvSpPr>
        <p:spPr>
          <a:xfrm>
            <a:off x="133150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Sub-cycling</a:t>
            </a:r>
            <a:endParaRPr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0AB03314-3B1C-B417-5A41-4950E4E8AA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000075"/>
            <a:ext cx="8520600" cy="115779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MOOSE </a:t>
            </a:r>
            <a:r>
              <a:rPr lang="en-US" dirty="0" err="1">
                <a:solidFill>
                  <a:schemeClr val="bg2"/>
                </a:solidFill>
              </a:rPr>
              <a:t>MultiApps</a:t>
            </a:r>
            <a:r>
              <a:rPr lang="en-US" dirty="0">
                <a:solidFill>
                  <a:schemeClr val="bg2"/>
                </a:solidFill>
              </a:rPr>
              <a:t> can use “</a:t>
            </a:r>
            <a:r>
              <a:rPr lang="en-US" dirty="0" err="1">
                <a:solidFill>
                  <a:schemeClr val="bg2"/>
                </a:solidFill>
              </a:rPr>
              <a:t>subcycling</a:t>
            </a:r>
            <a:r>
              <a:rPr lang="en-US" dirty="0">
                <a:solidFill>
                  <a:schemeClr val="bg2"/>
                </a:solidFill>
              </a:rPr>
              <a:t>”</a:t>
            </a:r>
          </a:p>
          <a:p>
            <a:pPr lvl="1"/>
            <a:r>
              <a:rPr lang="en-US" dirty="0">
                <a:solidFill>
                  <a:schemeClr val="bg2"/>
                </a:solidFill>
              </a:rPr>
              <a:t>Each application can use its own time steps</a:t>
            </a:r>
          </a:p>
          <a:p>
            <a:pPr lvl="1"/>
            <a:r>
              <a:rPr lang="en-US" dirty="0">
                <a:solidFill>
                  <a:schemeClr val="bg2"/>
                </a:solidFill>
              </a:rPr>
              <a:t>Synchronization (i.e. data transfers) according to the parent app’s time stepping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F4631F3-E2C2-559D-C6B0-AC3FDFCDF163}"/>
              </a:ext>
            </a:extLst>
          </p:cNvPr>
          <p:cNvCxnSpPr/>
          <p:nvPr/>
        </p:nvCxnSpPr>
        <p:spPr>
          <a:xfrm>
            <a:off x="1123122" y="2812774"/>
            <a:ext cx="5814391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3B6CE188-A89E-1854-414D-081972FE28EF}"/>
              </a:ext>
            </a:extLst>
          </p:cNvPr>
          <p:cNvSpPr/>
          <p:nvPr/>
        </p:nvSpPr>
        <p:spPr>
          <a:xfrm>
            <a:off x="1054542" y="2744194"/>
            <a:ext cx="137160" cy="13716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2ADD498-442E-F018-1E0A-9F9F142503D6}"/>
              </a:ext>
            </a:extLst>
          </p:cNvPr>
          <p:cNvSpPr/>
          <p:nvPr/>
        </p:nvSpPr>
        <p:spPr>
          <a:xfrm>
            <a:off x="2137907" y="2744194"/>
            <a:ext cx="137160" cy="13716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8C6AF5C-D1EB-2D20-A177-F42D72063ABE}"/>
              </a:ext>
            </a:extLst>
          </p:cNvPr>
          <p:cNvSpPr/>
          <p:nvPr/>
        </p:nvSpPr>
        <p:spPr>
          <a:xfrm>
            <a:off x="3293994" y="2744194"/>
            <a:ext cx="137160" cy="13716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CAD34EA-4A33-D7FD-3CB6-21C062954A6A}"/>
              </a:ext>
            </a:extLst>
          </p:cNvPr>
          <p:cNvSpPr/>
          <p:nvPr/>
        </p:nvSpPr>
        <p:spPr>
          <a:xfrm>
            <a:off x="4381501" y="2744194"/>
            <a:ext cx="137160" cy="13716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FF0503B-EF22-1FC2-51BF-CF064558FDB0}"/>
              </a:ext>
            </a:extLst>
          </p:cNvPr>
          <p:cNvSpPr/>
          <p:nvPr/>
        </p:nvSpPr>
        <p:spPr>
          <a:xfrm>
            <a:off x="5522347" y="2744194"/>
            <a:ext cx="137160" cy="13716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A52A5B0-AD35-1B18-46F3-39AA7F585816}"/>
              </a:ext>
            </a:extLst>
          </p:cNvPr>
          <p:cNvSpPr/>
          <p:nvPr/>
        </p:nvSpPr>
        <p:spPr>
          <a:xfrm>
            <a:off x="6800353" y="2750820"/>
            <a:ext cx="137160" cy="13716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192CF217-0523-46D3-88F7-6C96DB7A3DD0}"/>
              </a:ext>
            </a:extLst>
          </p:cNvPr>
          <p:cNvSpPr txBox="1">
            <a:spLocks/>
          </p:cNvSpPr>
          <p:nvPr/>
        </p:nvSpPr>
        <p:spPr>
          <a:xfrm>
            <a:off x="6983038" y="2571750"/>
            <a:ext cx="2212839" cy="4596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Sans Light"/>
              <a:buChar char="●"/>
              <a:defRPr sz="18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Light"/>
              <a:buChar char="○"/>
              <a:defRPr sz="14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Light"/>
              <a:buChar char="■"/>
              <a:defRPr sz="14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Light"/>
              <a:buChar char="●"/>
              <a:defRPr sz="14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Light"/>
              <a:buChar char="○"/>
              <a:defRPr sz="14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Light"/>
              <a:buChar char="■"/>
              <a:defRPr sz="14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Light"/>
              <a:buChar char="●"/>
              <a:defRPr sz="14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Light"/>
              <a:buChar char="○"/>
              <a:defRPr sz="14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Light"/>
              <a:buChar char="■"/>
              <a:defRPr sz="14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9pPr>
          </a:lstStyle>
          <a:p>
            <a:pPr marL="114300" indent="0">
              <a:buNone/>
            </a:pPr>
            <a:r>
              <a:rPr lang="en-US" dirty="0">
                <a:solidFill>
                  <a:schemeClr val="bg2"/>
                </a:solidFill>
              </a:rPr>
              <a:t>Parent application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4A23784E-1232-FA3D-B454-71BD4B23DC77}"/>
              </a:ext>
            </a:extLst>
          </p:cNvPr>
          <p:cNvSpPr txBox="1">
            <a:spLocks/>
          </p:cNvSpPr>
          <p:nvPr/>
        </p:nvSpPr>
        <p:spPr>
          <a:xfrm>
            <a:off x="856120" y="2316819"/>
            <a:ext cx="707861" cy="4596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Sans Light"/>
              <a:buChar char="●"/>
              <a:defRPr sz="18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Light"/>
              <a:buChar char="○"/>
              <a:defRPr sz="14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Light"/>
              <a:buChar char="■"/>
              <a:defRPr sz="14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Light"/>
              <a:buChar char="●"/>
              <a:defRPr sz="14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Light"/>
              <a:buChar char="○"/>
              <a:defRPr sz="14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Light"/>
              <a:buChar char="■"/>
              <a:defRPr sz="14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Light"/>
              <a:buChar char="●"/>
              <a:defRPr sz="14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Light"/>
              <a:buChar char="○"/>
              <a:defRPr sz="14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Light"/>
              <a:buChar char="■"/>
              <a:defRPr sz="14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9pPr>
          </a:lstStyle>
          <a:p>
            <a:pPr marL="114300" indent="0">
              <a:buNone/>
            </a:pPr>
            <a:r>
              <a:rPr lang="en-US" dirty="0">
                <a:solidFill>
                  <a:schemeClr val="accent5"/>
                </a:solidFill>
              </a:rPr>
              <a:t>0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B5BA8BCE-5CBF-9DEE-D0FE-7D2AF42D6FA0}"/>
              </a:ext>
            </a:extLst>
          </p:cNvPr>
          <p:cNvSpPr txBox="1">
            <a:spLocks/>
          </p:cNvSpPr>
          <p:nvPr/>
        </p:nvSpPr>
        <p:spPr>
          <a:xfrm>
            <a:off x="1975553" y="2341907"/>
            <a:ext cx="707861" cy="4596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Sans Light"/>
              <a:buChar char="●"/>
              <a:defRPr sz="18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Light"/>
              <a:buChar char="○"/>
              <a:defRPr sz="14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Light"/>
              <a:buChar char="■"/>
              <a:defRPr sz="14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Light"/>
              <a:buChar char="●"/>
              <a:defRPr sz="14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Light"/>
              <a:buChar char="○"/>
              <a:defRPr sz="14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Light"/>
              <a:buChar char="■"/>
              <a:defRPr sz="14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Light"/>
              <a:buChar char="●"/>
              <a:defRPr sz="14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Light"/>
              <a:buChar char="○"/>
              <a:defRPr sz="14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Light"/>
              <a:buChar char="■"/>
              <a:defRPr sz="14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9pPr>
          </a:lstStyle>
          <a:p>
            <a:pPr marL="114300" indent="0">
              <a:buNone/>
            </a:pPr>
            <a:r>
              <a:rPr lang="en-US" dirty="0">
                <a:solidFill>
                  <a:schemeClr val="accent5"/>
                </a:solidFill>
              </a:rPr>
              <a:t>1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457F1DA8-FDEC-50E0-AB88-71E56759A20F}"/>
              </a:ext>
            </a:extLst>
          </p:cNvPr>
          <p:cNvSpPr txBox="1">
            <a:spLocks/>
          </p:cNvSpPr>
          <p:nvPr/>
        </p:nvSpPr>
        <p:spPr>
          <a:xfrm>
            <a:off x="3110707" y="2337765"/>
            <a:ext cx="707861" cy="4596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Sans Light"/>
              <a:buChar char="●"/>
              <a:defRPr sz="18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Light"/>
              <a:buChar char="○"/>
              <a:defRPr sz="14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Light"/>
              <a:buChar char="■"/>
              <a:defRPr sz="14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Light"/>
              <a:buChar char="●"/>
              <a:defRPr sz="14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Light"/>
              <a:buChar char="○"/>
              <a:defRPr sz="14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Light"/>
              <a:buChar char="■"/>
              <a:defRPr sz="14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Light"/>
              <a:buChar char="●"/>
              <a:defRPr sz="14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Light"/>
              <a:buChar char="○"/>
              <a:defRPr sz="14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Light"/>
              <a:buChar char="■"/>
              <a:defRPr sz="14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9pPr>
          </a:lstStyle>
          <a:p>
            <a:pPr marL="114300" indent="0">
              <a:buNone/>
            </a:pPr>
            <a:r>
              <a:rPr lang="en-US" dirty="0">
                <a:solidFill>
                  <a:schemeClr val="accent5"/>
                </a:solidFill>
              </a:rPr>
              <a:t>2</a:t>
            </a:r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C7D7AAC2-4ECA-0155-3A7A-78D6EF36A66F}"/>
              </a:ext>
            </a:extLst>
          </p:cNvPr>
          <p:cNvSpPr txBox="1">
            <a:spLocks/>
          </p:cNvSpPr>
          <p:nvPr/>
        </p:nvSpPr>
        <p:spPr>
          <a:xfrm>
            <a:off x="6635845" y="2376531"/>
            <a:ext cx="707861" cy="4596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Sans Light"/>
              <a:buChar char="●"/>
              <a:defRPr sz="18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Light"/>
              <a:buChar char="○"/>
              <a:defRPr sz="14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Light"/>
              <a:buChar char="■"/>
              <a:defRPr sz="14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Light"/>
              <a:buChar char="●"/>
              <a:defRPr sz="14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Light"/>
              <a:buChar char="○"/>
              <a:defRPr sz="14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Light"/>
              <a:buChar char="■"/>
              <a:defRPr sz="14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Light"/>
              <a:buChar char="●"/>
              <a:defRPr sz="14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Light"/>
              <a:buChar char="○"/>
              <a:defRPr sz="14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Light"/>
              <a:buChar char="■"/>
              <a:defRPr sz="14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9pPr>
          </a:lstStyle>
          <a:p>
            <a:pPr marL="114300" indent="0">
              <a:buNone/>
            </a:pPr>
            <a:r>
              <a:rPr lang="en-US" dirty="0">
                <a:solidFill>
                  <a:schemeClr val="accent5"/>
                </a:solidFill>
              </a:rPr>
              <a:t>5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D54CCC62-907F-2037-F7C6-A0ACBF42AE15}"/>
              </a:ext>
            </a:extLst>
          </p:cNvPr>
          <p:cNvSpPr txBox="1">
            <a:spLocks/>
          </p:cNvSpPr>
          <p:nvPr/>
        </p:nvSpPr>
        <p:spPr>
          <a:xfrm>
            <a:off x="4231147" y="2353089"/>
            <a:ext cx="707861" cy="4596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Sans Light"/>
              <a:buChar char="●"/>
              <a:defRPr sz="18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Light"/>
              <a:buChar char="○"/>
              <a:defRPr sz="14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Light"/>
              <a:buChar char="■"/>
              <a:defRPr sz="14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Light"/>
              <a:buChar char="●"/>
              <a:defRPr sz="14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Light"/>
              <a:buChar char="○"/>
              <a:defRPr sz="14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Light"/>
              <a:buChar char="■"/>
              <a:defRPr sz="14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Light"/>
              <a:buChar char="●"/>
              <a:defRPr sz="14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Light"/>
              <a:buChar char="○"/>
              <a:defRPr sz="14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Light"/>
              <a:buChar char="■"/>
              <a:defRPr sz="14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9pPr>
          </a:lstStyle>
          <a:p>
            <a:pPr marL="114300" indent="0">
              <a:buNone/>
            </a:pPr>
            <a:r>
              <a:rPr lang="en-US" dirty="0">
                <a:solidFill>
                  <a:schemeClr val="accent5"/>
                </a:solidFill>
              </a:rPr>
              <a:t>3</a:t>
            </a:r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4FB4C9D1-2A3E-5D12-8109-8682680ED61E}"/>
              </a:ext>
            </a:extLst>
          </p:cNvPr>
          <p:cNvSpPr txBox="1">
            <a:spLocks/>
          </p:cNvSpPr>
          <p:nvPr/>
        </p:nvSpPr>
        <p:spPr>
          <a:xfrm>
            <a:off x="5335237" y="2376531"/>
            <a:ext cx="707861" cy="4596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Sans Light"/>
              <a:buChar char="●"/>
              <a:defRPr sz="18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Light"/>
              <a:buChar char="○"/>
              <a:defRPr sz="14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Light"/>
              <a:buChar char="■"/>
              <a:defRPr sz="14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Light"/>
              <a:buChar char="●"/>
              <a:defRPr sz="14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Light"/>
              <a:buChar char="○"/>
              <a:defRPr sz="14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Light"/>
              <a:buChar char="■"/>
              <a:defRPr sz="14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Light"/>
              <a:buChar char="●"/>
              <a:defRPr sz="14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Light"/>
              <a:buChar char="○"/>
              <a:defRPr sz="14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Light"/>
              <a:buChar char="■"/>
              <a:defRPr sz="14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9pPr>
          </a:lstStyle>
          <a:p>
            <a:pPr marL="114300" indent="0">
              <a:buNone/>
            </a:pPr>
            <a:r>
              <a:rPr lang="en-US" dirty="0">
                <a:solidFill>
                  <a:schemeClr val="accent5"/>
                </a:solidFill>
              </a:rPr>
              <a:t>4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7866D82-F204-1636-A4E6-E92967BA3D65}"/>
              </a:ext>
            </a:extLst>
          </p:cNvPr>
          <p:cNvCxnSpPr>
            <a:cxnSpLocks/>
          </p:cNvCxnSpPr>
          <p:nvPr/>
        </p:nvCxnSpPr>
        <p:spPr>
          <a:xfrm flipV="1">
            <a:off x="1123122" y="3714074"/>
            <a:ext cx="5225525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6BD88F8D-893D-CF51-0926-79B5C6E95540}"/>
              </a:ext>
            </a:extLst>
          </p:cNvPr>
          <p:cNvSpPr/>
          <p:nvPr/>
        </p:nvSpPr>
        <p:spPr>
          <a:xfrm>
            <a:off x="1054542" y="3651948"/>
            <a:ext cx="137160" cy="13716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E95A743-4441-5307-3305-48156EEE2436}"/>
              </a:ext>
            </a:extLst>
          </p:cNvPr>
          <p:cNvSpPr/>
          <p:nvPr/>
        </p:nvSpPr>
        <p:spPr>
          <a:xfrm>
            <a:off x="1310589" y="3651948"/>
            <a:ext cx="137160" cy="13716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3B5D02C-0E1A-60B0-6DD4-1B3F6CA52677}"/>
              </a:ext>
            </a:extLst>
          </p:cNvPr>
          <p:cNvSpPr/>
          <p:nvPr/>
        </p:nvSpPr>
        <p:spPr>
          <a:xfrm>
            <a:off x="1723619" y="3651948"/>
            <a:ext cx="137160" cy="13716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2334F1D-50EA-FABF-B7D9-CB2CE95407E8}"/>
              </a:ext>
            </a:extLst>
          </p:cNvPr>
          <p:cNvSpPr/>
          <p:nvPr/>
        </p:nvSpPr>
        <p:spPr>
          <a:xfrm>
            <a:off x="2294455" y="3651948"/>
            <a:ext cx="137160" cy="13716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9CEDE612-47B9-D034-2DB5-477075A46969}"/>
              </a:ext>
            </a:extLst>
          </p:cNvPr>
          <p:cNvSpPr/>
          <p:nvPr/>
        </p:nvSpPr>
        <p:spPr>
          <a:xfrm>
            <a:off x="2981489" y="3644286"/>
            <a:ext cx="137160" cy="13716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31B8AA9-9E44-EAE2-0AA5-9C5369DD9479}"/>
              </a:ext>
            </a:extLst>
          </p:cNvPr>
          <p:cNvSpPr/>
          <p:nvPr/>
        </p:nvSpPr>
        <p:spPr>
          <a:xfrm>
            <a:off x="6227424" y="3636624"/>
            <a:ext cx="137160" cy="13716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5" name="Text Placeholder 11">
            <a:extLst>
              <a:ext uri="{FF2B5EF4-FFF2-40B4-BE49-F238E27FC236}">
                <a16:creationId xmlns:a16="http://schemas.microsoft.com/office/drawing/2014/main" id="{1FE1CC58-DE9F-0968-FDFB-7C54A3F29B8D}"/>
              </a:ext>
            </a:extLst>
          </p:cNvPr>
          <p:cNvSpPr txBox="1">
            <a:spLocks/>
          </p:cNvSpPr>
          <p:nvPr/>
        </p:nvSpPr>
        <p:spPr>
          <a:xfrm>
            <a:off x="854082" y="3727381"/>
            <a:ext cx="707861" cy="4596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Sans Light"/>
              <a:buChar char="●"/>
              <a:defRPr sz="18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Light"/>
              <a:buChar char="○"/>
              <a:defRPr sz="14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Light"/>
              <a:buChar char="■"/>
              <a:defRPr sz="14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Light"/>
              <a:buChar char="●"/>
              <a:defRPr sz="14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Light"/>
              <a:buChar char="○"/>
              <a:defRPr sz="14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Light"/>
              <a:buChar char="■"/>
              <a:defRPr sz="14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Light"/>
              <a:buChar char="●"/>
              <a:defRPr sz="14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Light"/>
              <a:buChar char="○"/>
              <a:defRPr sz="14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Light"/>
              <a:buChar char="■"/>
              <a:defRPr sz="14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9pPr>
          </a:lstStyle>
          <a:p>
            <a:pPr marL="114300" indent="0">
              <a:buNone/>
            </a:pPr>
            <a:r>
              <a:rPr lang="en-US" sz="1600" dirty="0">
                <a:solidFill>
                  <a:schemeClr val="accent5"/>
                </a:solidFill>
              </a:rPr>
              <a:t>0</a:t>
            </a:r>
          </a:p>
        </p:txBody>
      </p:sp>
      <p:sp>
        <p:nvSpPr>
          <p:cNvPr id="31" name="Text Placeholder 11">
            <a:extLst>
              <a:ext uri="{FF2B5EF4-FFF2-40B4-BE49-F238E27FC236}">
                <a16:creationId xmlns:a16="http://schemas.microsoft.com/office/drawing/2014/main" id="{1110181D-C326-7251-AC70-0E533AB0A926}"/>
              </a:ext>
            </a:extLst>
          </p:cNvPr>
          <p:cNvSpPr txBox="1">
            <a:spLocks/>
          </p:cNvSpPr>
          <p:nvPr/>
        </p:nvSpPr>
        <p:spPr>
          <a:xfrm>
            <a:off x="6983038" y="3454415"/>
            <a:ext cx="2212839" cy="4596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Sans Light"/>
              <a:buChar char="●"/>
              <a:defRPr sz="18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Light"/>
              <a:buChar char="○"/>
              <a:defRPr sz="14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Light"/>
              <a:buChar char="■"/>
              <a:defRPr sz="14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Light"/>
              <a:buChar char="●"/>
              <a:defRPr sz="14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Light"/>
              <a:buChar char="○"/>
              <a:defRPr sz="14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Light"/>
              <a:buChar char="■"/>
              <a:defRPr sz="14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Light"/>
              <a:buChar char="●"/>
              <a:defRPr sz="14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Light"/>
              <a:buChar char="○"/>
              <a:defRPr sz="14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Light"/>
              <a:buChar char="■"/>
              <a:defRPr sz="14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9pPr>
          </a:lstStyle>
          <a:p>
            <a:pPr marL="114300" indent="0">
              <a:buNone/>
            </a:pPr>
            <a:r>
              <a:rPr lang="en-US" dirty="0">
                <a:solidFill>
                  <a:schemeClr val="bg2"/>
                </a:solidFill>
              </a:rPr>
              <a:t>Child application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C071217-4D5C-DF32-7B1C-B9EC1D93EA38}"/>
              </a:ext>
            </a:extLst>
          </p:cNvPr>
          <p:cNvSpPr/>
          <p:nvPr/>
        </p:nvSpPr>
        <p:spPr>
          <a:xfrm>
            <a:off x="3988186" y="3636624"/>
            <a:ext cx="137160" cy="13716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38A5E7D3-DBDD-2211-7340-6FB82C1F4DD0}"/>
              </a:ext>
            </a:extLst>
          </p:cNvPr>
          <p:cNvSpPr/>
          <p:nvPr/>
        </p:nvSpPr>
        <p:spPr>
          <a:xfrm>
            <a:off x="5103516" y="3636624"/>
            <a:ext cx="137160" cy="13716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5" name="Text Placeholder 11">
            <a:extLst>
              <a:ext uri="{FF2B5EF4-FFF2-40B4-BE49-F238E27FC236}">
                <a16:creationId xmlns:a16="http://schemas.microsoft.com/office/drawing/2014/main" id="{A6534690-D7F4-D885-8AF8-F86E271ACB15}"/>
              </a:ext>
            </a:extLst>
          </p:cNvPr>
          <p:cNvSpPr txBox="1">
            <a:spLocks/>
          </p:cNvSpPr>
          <p:nvPr/>
        </p:nvSpPr>
        <p:spPr>
          <a:xfrm>
            <a:off x="1073925" y="3727381"/>
            <a:ext cx="707861" cy="4596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Sans Light"/>
              <a:buChar char="●"/>
              <a:defRPr sz="18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Light"/>
              <a:buChar char="○"/>
              <a:defRPr sz="14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Light"/>
              <a:buChar char="■"/>
              <a:defRPr sz="14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Light"/>
              <a:buChar char="●"/>
              <a:defRPr sz="14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Light"/>
              <a:buChar char="○"/>
              <a:defRPr sz="14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Light"/>
              <a:buChar char="■"/>
              <a:defRPr sz="14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Light"/>
              <a:buChar char="●"/>
              <a:defRPr sz="14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Light"/>
              <a:buChar char="○"/>
              <a:defRPr sz="14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Light"/>
              <a:buChar char="■"/>
              <a:defRPr sz="14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9pPr>
          </a:lstStyle>
          <a:p>
            <a:pPr marL="114300" indent="0">
              <a:buNone/>
            </a:pPr>
            <a:r>
              <a:rPr lang="en-US" sz="1600" dirty="0">
                <a:solidFill>
                  <a:schemeClr val="accent5"/>
                </a:solidFill>
              </a:rPr>
              <a:t>0.2</a:t>
            </a:r>
          </a:p>
        </p:txBody>
      </p:sp>
      <p:sp>
        <p:nvSpPr>
          <p:cNvPr id="36" name="Text Placeholder 11">
            <a:extLst>
              <a:ext uri="{FF2B5EF4-FFF2-40B4-BE49-F238E27FC236}">
                <a16:creationId xmlns:a16="http://schemas.microsoft.com/office/drawing/2014/main" id="{F42ECECE-B697-11E5-F9CF-7EC77ECE4CC0}"/>
              </a:ext>
            </a:extLst>
          </p:cNvPr>
          <p:cNvSpPr txBox="1">
            <a:spLocks/>
          </p:cNvSpPr>
          <p:nvPr/>
        </p:nvSpPr>
        <p:spPr>
          <a:xfrm>
            <a:off x="1485632" y="3721913"/>
            <a:ext cx="707861" cy="4596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Sans Light"/>
              <a:buChar char="●"/>
              <a:defRPr sz="18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Light"/>
              <a:buChar char="○"/>
              <a:defRPr sz="14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Light"/>
              <a:buChar char="■"/>
              <a:defRPr sz="14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Light"/>
              <a:buChar char="●"/>
              <a:defRPr sz="14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Light"/>
              <a:buChar char="○"/>
              <a:defRPr sz="14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Light"/>
              <a:buChar char="■"/>
              <a:defRPr sz="14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Light"/>
              <a:buChar char="●"/>
              <a:defRPr sz="14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Light"/>
              <a:buChar char="○"/>
              <a:defRPr sz="14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Light"/>
              <a:buChar char="■"/>
              <a:defRPr sz="14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9pPr>
          </a:lstStyle>
          <a:p>
            <a:pPr marL="114300" indent="0">
              <a:buNone/>
            </a:pPr>
            <a:r>
              <a:rPr lang="en-US" sz="1600" dirty="0">
                <a:solidFill>
                  <a:schemeClr val="accent5"/>
                </a:solidFill>
              </a:rPr>
              <a:t>0.6</a:t>
            </a:r>
          </a:p>
        </p:txBody>
      </p:sp>
      <p:sp>
        <p:nvSpPr>
          <p:cNvPr id="37" name="Text Placeholder 11">
            <a:extLst>
              <a:ext uri="{FF2B5EF4-FFF2-40B4-BE49-F238E27FC236}">
                <a16:creationId xmlns:a16="http://schemas.microsoft.com/office/drawing/2014/main" id="{B3B27A5B-C738-028A-C6D2-BA513ADE901D}"/>
              </a:ext>
            </a:extLst>
          </p:cNvPr>
          <p:cNvSpPr txBox="1">
            <a:spLocks/>
          </p:cNvSpPr>
          <p:nvPr/>
        </p:nvSpPr>
        <p:spPr>
          <a:xfrm>
            <a:off x="2060673" y="3720527"/>
            <a:ext cx="707861" cy="4596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Sans Light"/>
              <a:buChar char="●"/>
              <a:defRPr sz="18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Light"/>
              <a:buChar char="○"/>
              <a:defRPr sz="14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Light"/>
              <a:buChar char="■"/>
              <a:defRPr sz="14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Light"/>
              <a:buChar char="●"/>
              <a:defRPr sz="14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Light"/>
              <a:buChar char="○"/>
              <a:defRPr sz="14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Light"/>
              <a:buChar char="■"/>
              <a:defRPr sz="14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Light"/>
              <a:buChar char="●"/>
              <a:defRPr sz="14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Light"/>
              <a:buChar char="○"/>
              <a:defRPr sz="14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Light"/>
              <a:buChar char="■"/>
              <a:defRPr sz="14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9pPr>
          </a:lstStyle>
          <a:p>
            <a:pPr marL="114300" indent="0">
              <a:buNone/>
            </a:pPr>
            <a:r>
              <a:rPr lang="en-US" sz="1600" dirty="0">
                <a:solidFill>
                  <a:schemeClr val="accent5"/>
                </a:solidFill>
              </a:rPr>
              <a:t>1.1</a:t>
            </a:r>
          </a:p>
        </p:txBody>
      </p:sp>
      <p:sp>
        <p:nvSpPr>
          <p:cNvPr id="38" name="Text Placeholder 11">
            <a:extLst>
              <a:ext uri="{FF2B5EF4-FFF2-40B4-BE49-F238E27FC236}">
                <a16:creationId xmlns:a16="http://schemas.microsoft.com/office/drawing/2014/main" id="{6F129ACB-044A-1B74-598D-2D900D82F2D3}"/>
              </a:ext>
            </a:extLst>
          </p:cNvPr>
          <p:cNvSpPr txBox="1">
            <a:spLocks/>
          </p:cNvSpPr>
          <p:nvPr/>
        </p:nvSpPr>
        <p:spPr>
          <a:xfrm>
            <a:off x="2744692" y="3705204"/>
            <a:ext cx="707861" cy="4596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Sans Light"/>
              <a:buChar char="●"/>
              <a:defRPr sz="18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Light"/>
              <a:buChar char="○"/>
              <a:defRPr sz="14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Light"/>
              <a:buChar char="■"/>
              <a:defRPr sz="14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Light"/>
              <a:buChar char="●"/>
              <a:defRPr sz="14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Light"/>
              <a:buChar char="○"/>
              <a:defRPr sz="14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Light"/>
              <a:buChar char="■"/>
              <a:defRPr sz="14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Light"/>
              <a:buChar char="●"/>
              <a:defRPr sz="14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Light"/>
              <a:buChar char="○"/>
              <a:defRPr sz="14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Light"/>
              <a:buChar char="■"/>
              <a:defRPr sz="14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9pPr>
          </a:lstStyle>
          <a:p>
            <a:pPr marL="114300" indent="0">
              <a:buNone/>
            </a:pPr>
            <a:r>
              <a:rPr lang="en-US" sz="1600" dirty="0">
                <a:solidFill>
                  <a:schemeClr val="accent5"/>
                </a:solidFill>
              </a:rPr>
              <a:t>1.7</a:t>
            </a:r>
          </a:p>
        </p:txBody>
      </p:sp>
      <p:sp>
        <p:nvSpPr>
          <p:cNvPr id="39" name="Text Placeholder 11">
            <a:extLst>
              <a:ext uri="{FF2B5EF4-FFF2-40B4-BE49-F238E27FC236}">
                <a16:creationId xmlns:a16="http://schemas.microsoft.com/office/drawing/2014/main" id="{63DE1B9B-51A8-A1EB-F5EA-3196F07670BC}"/>
              </a:ext>
            </a:extLst>
          </p:cNvPr>
          <p:cNvSpPr txBox="1">
            <a:spLocks/>
          </p:cNvSpPr>
          <p:nvPr/>
        </p:nvSpPr>
        <p:spPr>
          <a:xfrm>
            <a:off x="4883066" y="3684257"/>
            <a:ext cx="707861" cy="4596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Sans Light"/>
              <a:buChar char="●"/>
              <a:defRPr sz="18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Light"/>
              <a:buChar char="○"/>
              <a:defRPr sz="14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Light"/>
              <a:buChar char="■"/>
              <a:defRPr sz="14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Light"/>
              <a:buChar char="●"/>
              <a:defRPr sz="14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Light"/>
              <a:buChar char="○"/>
              <a:defRPr sz="14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Light"/>
              <a:buChar char="■"/>
              <a:defRPr sz="14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Light"/>
              <a:buChar char="●"/>
              <a:defRPr sz="14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Light"/>
              <a:buChar char="○"/>
              <a:defRPr sz="14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Light"/>
              <a:buChar char="■"/>
              <a:defRPr sz="14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9pPr>
          </a:lstStyle>
          <a:p>
            <a:pPr marL="114300" indent="0">
              <a:buNone/>
            </a:pPr>
            <a:r>
              <a:rPr lang="en-US" sz="1600" dirty="0">
                <a:solidFill>
                  <a:schemeClr val="accent5"/>
                </a:solidFill>
              </a:rPr>
              <a:t>3.6</a:t>
            </a:r>
          </a:p>
        </p:txBody>
      </p:sp>
      <p:sp>
        <p:nvSpPr>
          <p:cNvPr id="40" name="Text Placeholder 11">
            <a:extLst>
              <a:ext uri="{FF2B5EF4-FFF2-40B4-BE49-F238E27FC236}">
                <a16:creationId xmlns:a16="http://schemas.microsoft.com/office/drawing/2014/main" id="{D88BB3DE-A582-38C3-F95A-DC24D84AB987}"/>
              </a:ext>
            </a:extLst>
          </p:cNvPr>
          <p:cNvSpPr txBox="1">
            <a:spLocks/>
          </p:cNvSpPr>
          <p:nvPr/>
        </p:nvSpPr>
        <p:spPr>
          <a:xfrm>
            <a:off x="3755282" y="3705204"/>
            <a:ext cx="707861" cy="4596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Sans Light"/>
              <a:buChar char="●"/>
              <a:defRPr sz="18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Light"/>
              <a:buChar char="○"/>
              <a:defRPr sz="14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Light"/>
              <a:buChar char="■"/>
              <a:defRPr sz="14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Light"/>
              <a:buChar char="●"/>
              <a:defRPr sz="14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Light"/>
              <a:buChar char="○"/>
              <a:defRPr sz="14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Light"/>
              <a:buChar char="■"/>
              <a:defRPr sz="14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Light"/>
              <a:buChar char="●"/>
              <a:defRPr sz="14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Light"/>
              <a:buChar char="○"/>
              <a:defRPr sz="14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Light"/>
              <a:buChar char="■"/>
              <a:defRPr sz="14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9pPr>
          </a:lstStyle>
          <a:p>
            <a:pPr marL="114300" indent="0">
              <a:buNone/>
            </a:pPr>
            <a:r>
              <a:rPr lang="en-US" sz="1600" dirty="0">
                <a:solidFill>
                  <a:schemeClr val="accent5"/>
                </a:solidFill>
              </a:rPr>
              <a:t>2.6</a:t>
            </a:r>
          </a:p>
        </p:txBody>
      </p:sp>
      <p:sp>
        <p:nvSpPr>
          <p:cNvPr id="41" name="Text Placeholder 11">
            <a:extLst>
              <a:ext uri="{FF2B5EF4-FFF2-40B4-BE49-F238E27FC236}">
                <a16:creationId xmlns:a16="http://schemas.microsoft.com/office/drawing/2014/main" id="{248A82B3-6853-5368-565D-78F6A374955A}"/>
              </a:ext>
            </a:extLst>
          </p:cNvPr>
          <p:cNvSpPr txBox="1">
            <a:spLocks/>
          </p:cNvSpPr>
          <p:nvPr/>
        </p:nvSpPr>
        <p:spPr>
          <a:xfrm>
            <a:off x="5994716" y="3684257"/>
            <a:ext cx="707861" cy="4596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Sans Light"/>
              <a:buChar char="●"/>
              <a:defRPr sz="18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Light"/>
              <a:buChar char="○"/>
              <a:defRPr sz="14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Light"/>
              <a:buChar char="■"/>
              <a:defRPr sz="14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Light"/>
              <a:buChar char="●"/>
              <a:defRPr sz="14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Light"/>
              <a:buChar char="○"/>
              <a:defRPr sz="14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Light"/>
              <a:buChar char="■"/>
              <a:defRPr sz="14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Light"/>
              <a:buChar char="●"/>
              <a:defRPr sz="14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Light"/>
              <a:buChar char="○"/>
              <a:defRPr sz="14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Light"/>
              <a:buChar char="■"/>
              <a:defRPr sz="14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9pPr>
          </a:lstStyle>
          <a:p>
            <a:pPr marL="114300" indent="0">
              <a:buNone/>
            </a:pPr>
            <a:r>
              <a:rPr lang="en-US" sz="1600" dirty="0">
                <a:solidFill>
                  <a:schemeClr val="accent5"/>
                </a:solidFill>
              </a:rPr>
              <a:t>4.6</a:t>
            </a:r>
          </a:p>
        </p:txBody>
      </p:sp>
    </p:spTree>
    <p:extLst>
      <p:ext uri="{BB962C8B-B14F-4D97-AF65-F5344CB8AC3E}">
        <p14:creationId xmlns:p14="http://schemas.microsoft.com/office/powerpoint/2010/main" val="25992053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 txBox="1">
            <a:spLocks noGrp="1"/>
          </p:cNvSpPr>
          <p:nvPr>
            <p:ph type="title"/>
          </p:nvPr>
        </p:nvSpPr>
        <p:spPr>
          <a:xfrm>
            <a:off x="133150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Sub-cycling</a:t>
            </a:r>
            <a:endParaRPr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0AB03314-3B1C-B417-5A41-4950E4E8AA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000075"/>
            <a:ext cx="8520600" cy="115779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MOOSE </a:t>
            </a:r>
            <a:r>
              <a:rPr lang="en-US" dirty="0" err="1">
                <a:solidFill>
                  <a:schemeClr val="bg2"/>
                </a:solidFill>
              </a:rPr>
              <a:t>MultiApps</a:t>
            </a:r>
            <a:r>
              <a:rPr lang="en-US" dirty="0">
                <a:solidFill>
                  <a:schemeClr val="bg2"/>
                </a:solidFill>
              </a:rPr>
              <a:t> can use “</a:t>
            </a:r>
            <a:r>
              <a:rPr lang="en-US" dirty="0" err="1">
                <a:solidFill>
                  <a:schemeClr val="bg2"/>
                </a:solidFill>
              </a:rPr>
              <a:t>subcycling</a:t>
            </a:r>
            <a:r>
              <a:rPr lang="en-US" dirty="0">
                <a:solidFill>
                  <a:schemeClr val="bg2"/>
                </a:solidFill>
              </a:rPr>
              <a:t>”</a:t>
            </a:r>
          </a:p>
          <a:p>
            <a:pPr lvl="1"/>
            <a:r>
              <a:rPr lang="en-US" dirty="0">
                <a:solidFill>
                  <a:schemeClr val="bg2"/>
                </a:solidFill>
              </a:rPr>
              <a:t>Each application can use its own time steps</a:t>
            </a:r>
          </a:p>
          <a:p>
            <a:pPr lvl="1"/>
            <a:r>
              <a:rPr lang="en-US" dirty="0">
                <a:solidFill>
                  <a:schemeClr val="bg2"/>
                </a:solidFill>
              </a:rPr>
              <a:t>Synchronization (i.e. data transfers) according to the parent app’s time stepping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F4631F3-E2C2-559D-C6B0-AC3FDFCDF163}"/>
              </a:ext>
            </a:extLst>
          </p:cNvPr>
          <p:cNvCxnSpPr/>
          <p:nvPr/>
        </p:nvCxnSpPr>
        <p:spPr>
          <a:xfrm>
            <a:off x="1123122" y="2812774"/>
            <a:ext cx="5814391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3B6CE188-A89E-1854-414D-081972FE28EF}"/>
              </a:ext>
            </a:extLst>
          </p:cNvPr>
          <p:cNvSpPr/>
          <p:nvPr/>
        </p:nvSpPr>
        <p:spPr>
          <a:xfrm>
            <a:off x="1054542" y="2744194"/>
            <a:ext cx="137160" cy="13716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2ADD498-442E-F018-1E0A-9F9F142503D6}"/>
              </a:ext>
            </a:extLst>
          </p:cNvPr>
          <p:cNvSpPr/>
          <p:nvPr/>
        </p:nvSpPr>
        <p:spPr>
          <a:xfrm>
            <a:off x="2137907" y="2744194"/>
            <a:ext cx="137160" cy="13716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8C6AF5C-D1EB-2D20-A177-F42D72063ABE}"/>
              </a:ext>
            </a:extLst>
          </p:cNvPr>
          <p:cNvSpPr/>
          <p:nvPr/>
        </p:nvSpPr>
        <p:spPr>
          <a:xfrm>
            <a:off x="3293994" y="2744194"/>
            <a:ext cx="137160" cy="13716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CAD34EA-4A33-D7FD-3CB6-21C062954A6A}"/>
              </a:ext>
            </a:extLst>
          </p:cNvPr>
          <p:cNvSpPr/>
          <p:nvPr/>
        </p:nvSpPr>
        <p:spPr>
          <a:xfrm>
            <a:off x="4381501" y="2744194"/>
            <a:ext cx="137160" cy="13716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FF0503B-EF22-1FC2-51BF-CF064558FDB0}"/>
              </a:ext>
            </a:extLst>
          </p:cNvPr>
          <p:cNvSpPr/>
          <p:nvPr/>
        </p:nvSpPr>
        <p:spPr>
          <a:xfrm>
            <a:off x="5522347" y="2744194"/>
            <a:ext cx="137160" cy="13716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A52A5B0-AD35-1B18-46F3-39AA7F585816}"/>
              </a:ext>
            </a:extLst>
          </p:cNvPr>
          <p:cNvSpPr/>
          <p:nvPr/>
        </p:nvSpPr>
        <p:spPr>
          <a:xfrm>
            <a:off x="6800353" y="2750820"/>
            <a:ext cx="137160" cy="13716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192CF217-0523-46D3-88F7-6C96DB7A3DD0}"/>
              </a:ext>
            </a:extLst>
          </p:cNvPr>
          <p:cNvSpPr txBox="1">
            <a:spLocks/>
          </p:cNvSpPr>
          <p:nvPr/>
        </p:nvSpPr>
        <p:spPr>
          <a:xfrm>
            <a:off x="6983038" y="2571750"/>
            <a:ext cx="2212839" cy="4596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Sans Light"/>
              <a:buChar char="●"/>
              <a:defRPr sz="18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Light"/>
              <a:buChar char="○"/>
              <a:defRPr sz="14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Light"/>
              <a:buChar char="■"/>
              <a:defRPr sz="14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Light"/>
              <a:buChar char="●"/>
              <a:defRPr sz="14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Light"/>
              <a:buChar char="○"/>
              <a:defRPr sz="14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Light"/>
              <a:buChar char="■"/>
              <a:defRPr sz="14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Light"/>
              <a:buChar char="●"/>
              <a:defRPr sz="14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Light"/>
              <a:buChar char="○"/>
              <a:defRPr sz="14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Light"/>
              <a:buChar char="■"/>
              <a:defRPr sz="14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9pPr>
          </a:lstStyle>
          <a:p>
            <a:pPr marL="114300" indent="0">
              <a:buNone/>
            </a:pPr>
            <a:r>
              <a:rPr lang="en-US" dirty="0">
                <a:solidFill>
                  <a:schemeClr val="bg2"/>
                </a:solidFill>
              </a:rPr>
              <a:t>Parent application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4A23784E-1232-FA3D-B454-71BD4B23DC77}"/>
              </a:ext>
            </a:extLst>
          </p:cNvPr>
          <p:cNvSpPr txBox="1">
            <a:spLocks/>
          </p:cNvSpPr>
          <p:nvPr/>
        </p:nvSpPr>
        <p:spPr>
          <a:xfrm>
            <a:off x="856120" y="2316819"/>
            <a:ext cx="707861" cy="4596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Sans Light"/>
              <a:buChar char="●"/>
              <a:defRPr sz="18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Light"/>
              <a:buChar char="○"/>
              <a:defRPr sz="14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Light"/>
              <a:buChar char="■"/>
              <a:defRPr sz="14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Light"/>
              <a:buChar char="●"/>
              <a:defRPr sz="14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Light"/>
              <a:buChar char="○"/>
              <a:defRPr sz="14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Light"/>
              <a:buChar char="■"/>
              <a:defRPr sz="14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Light"/>
              <a:buChar char="●"/>
              <a:defRPr sz="14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Light"/>
              <a:buChar char="○"/>
              <a:defRPr sz="14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Light"/>
              <a:buChar char="■"/>
              <a:defRPr sz="14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9pPr>
          </a:lstStyle>
          <a:p>
            <a:pPr marL="114300" indent="0">
              <a:buNone/>
            </a:pPr>
            <a:r>
              <a:rPr lang="en-US" dirty="0">
                <a:solidFill>
                  <a:schemeClr val="accent5"/>
                </a:solidFill>
              </a:rPr>
              <a:t>0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B5BA8BCE-5CBF-9DEE-D0FE-7D2AF42D6FA0}"/>
              </a:ext>
            </a:extLst>
          </p:cNvPr>
          <p:cNvSpPr txBox="1">
            <a:spLocks/>
          </p:cNvSpPr>
          <p:nvPr/>
        </p:nvSpPr>
        <p:spPr>
          <a:xfrm>
            <a:off x="1975553" y="2341907"/>
            <a:ext cx="707861" cy="4596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Sans Light"/>
              <a:buChar char="●"/>
              <a:defRPr sz="18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Light"/>
              <a:buChar char="○"/>
              <a:defRPr sz="14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Light"/>
              <a:buChar char="■"/>
              <a:defRPr sz="14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Light"/>
              <a:buChar char="●"/>
              <a:defRPr sz="14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Light"/>
              <a:buChar char="○"/>
              <a:defRPr sz="14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Light"/>
              <a:buChar char="■"/>
              <a:defRPr sz="14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Light"/>
              <a:buChar char="●"/>
              <a:defRPr sz="14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Light"/>
              <a:buChar char="○"/>
              <a:defRPr sz="14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Light"/>
              <a:buChar char="■"/>
              <a:defRPr sz="14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9pPr>
          </a:lstStyle>
          <a:p>
            <a:pPr marL="114300" indent="0">
              <a:buNone/>
            </a:pPr>
            <a:r>
              <a:rPr lang="en-US" dirty="0">
                <a:solidFill>
                  <a:schemeClr val="accent5"/>
                </a:solidFill>
              </a:rPr>
              <a:t>1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457F1DA8-FDEC-50E0-AB88-71E56759A20F}"/>
              </a:ext>
            </a:extLst>
          </p:cNvPr>
          <p:cNvSpPr txBox="1">
            <a:spLocks/>
          </p:cNvSpPr>
          <p:nvPr/>
        </p:nvSpPr>
        <p:spPr>
          <a:xfrm>
            <a:off x="3110707" y="2337765"/>
            <a:ext cx="707861" cy="4596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Sans Light"/>
              <a:buChar char="●"/>
              <a:defRPr sz="18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Light"/>
              <a:buChar char="○"/>
              <a:defRPr sz="14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Light"/>
              <a:buChar char="■"/>
              <a:defRPr sz="14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Light"/>
              <a:buChar char="●"/>
              <a:defRPr sz="14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Light"/>
              <a:buChar char="○"/>
              <a:defRPr sz="14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Light"/>
              <a:buChar char="■"/>
              <a:defRPr sz="14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Light"/>
              <a:buChar char="●"/>
              <a:defRPr sz="14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Light"/>
              <a:buChar char="○"/>
              <a:defRPr sz="14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Light"/>
              <a:buChar char="■"/>
              <a:defRPr sz="14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9pPr>
          </a:lstStyle>
          <a:p>
            <a:pPr marL="114300" indent="0">
              <a:buNone/>
            </a:pPr>
            <a:r>
              <a:rPr lang="en-US" dirty="0">
                <a:solidFill>
                  <a:schemeClr val="accent5"/>
                </a:solidFill>
              </a:rPr>
              <a:t>2</a:t>
            </a:r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C7D7AAC2-4ECA-0155-3A7A-78D6EF36A66F}"/>
              </a:ext>
            </a:extLst>
          </p:cNvPr>
          <p:cNvSpPr txBox="1">
            <a:spLocks/>
          </p:cNvSpPr>
          <p:nvPr/>
        </p:nvSpPr>
        <p:spPr>
          <a:xfrm>
            <a:off x="6635845" y="2376531"/>
            <a:ext cx="707861" cy="4596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Sans Light"/>
              <a:buChar char="●"/>
              <a:defRPr sz="18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Light"/>
              <a:buChar char="○"/>
              <a:defRPr sz="14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Light"/>
              <a:buChar char="■"/>
              <a:defRPr sz="14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Light"/>
              <a:buChar char="●"/>
              <a:defRPr sz="14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Light"/>
              <a:buChar char="○"/>
              <a:defRPr sz="14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Light"/>
              <a:buChar char="■"/>
              <a:defRPr sz="14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Light"/>
              <a:buChar char="●"/>
              <a:defRPr sz="14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Light"/>
              <a:buChar char="○"/>
              <a:defRPr sz="14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Light"/>
              <a:buChar char="■"/>
              <a:defRPr sz="14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9pPr>
          </a:lstStyle>
          <a:p>
            <a:pPr marL="114300" indent="0">
              <a:buNone/>
            </a:pPr>
            <a:r>
              <a:rPr lang="en-US" dirty="0">
                <a:solidFill>
                  <a:schemeClr val="accent5"/>
                </a:solidFill>
              </a:rPr>
              <a:t>5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D54CCC62-907F-2037-F7C6-A0ACBF42AE15}"/>
              </a:ext>
            </a:extLst>
          </p:cNvPr>
          <p:cNvSpPr txBox="1">
            <a:spLocks/>
          </p:cNvSpPr>
          <p:nvPr/>
        </p:nvSpPr>
        <p:spPr>
          <a:xfrm>
            <a:off x="4231147" y="2353089"/>
            <a:ext cx="707861" cy="4596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Sans Light"/>
              <a:buChar char="●"/>
              <a:defRPr sz="18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Light"/>
              <a:buChar char="○"/>
              <a:defRPr sz="14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Light"/>
              <a:buChar char="■"/>
              <a:defRPr sz="14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Light"/>
              <a:buChar char="●"/>
              <a:defRPr sz="14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Light"/>
              <a:buChar char="○"/>
              <a:defRPr sz="14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Light"/>
              <a:buChar char="■"/>
              <a:defRPr sz="14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Light"/>
              <a:buChar char="●"/>
              <a:defRPr sz="14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Light"/>
              <a:buChar char="○"/>
              <a:defRPr sz="14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Light"/>
              <a:buChar char="■"/>
              <a:defRPr sz="14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9pPr>
          </a:lstStyle>
          <a:p>
            <a:pPr marL="114300" indent="0">
              <a:buNone/>
            </a:pPr>
            <a:r>
              <a:rPr lang="en-US" dirty="0">
                <a:solidFill>
                  <a:schemeClr val="accent5"/>
                </a:solidFill>
              </a:rPr>
              <a:t>3</a:t>
            </a:r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4FB4C9D1-2A3E-5D12-8109-8682680ED61E}"/>
              </a:ext>
            </a:extLst>
          </p:cNvPr>
          <p:cNvSpPr txBox="1">
            <a:spLocks/>
          </p:cNvSpPr>
          <p:nvPr/>
        </p:nvSpPr>
        <p:spPr>
          <a:xfrm>
            <a:off x="5335237" y="2376531"/>
            <a:ext cx="707861" cy="4596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Sans Light"/>
              <a:buChar char="●"/>
              <a:defRPr sz="18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Light"/>
              <a:buChar char="○"/>
              <a:defRPr sz="14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Light"/>
              <a:buChar char="■"/>
              <a:defRPr sz="14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Light"/>
              <a:buChar char="●"/>
              <a:defRPr sz="14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Light"/>
              <a:buChar char="○"/>
              <a:defRPr sz="14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Light"/>
              <a:buChar char="■"/>
              <a:defRPr sz="14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Light"/>
              <a:buChar char="●"/>
              <a:defRPr sz="14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Light"/>
              <a:buChar char="○"/>
              <a:defRPr sz="14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Light"/>
              <a:buChar char="■"/>
              <a:defRPr sz="14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9pPr>
          </a:lstStyle>
          <a:p>
            <a:pPr marL="114300" indent="0">
              <a:buNone/>
            </a:pPr>
            <a:r>
              <a:rPr lang="en-US" dirty="0">
                <a:solidFill>
                  <a:schemeClr val="accent5"/>
                </a:solidFill>
              </a:rPr>
              <a:t>4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7866D82-F204-1636-A4E6-E92967BA3D65}"/>
              </a:ext>
            </a:extLst>
          </p:cNvPr>
          <p:cNvCxnSpPr/>
          <p:nvPr/>
        </p:nvCxnSpPr>
        <p:spPr>
          <a:xfrm>
            <a:off x="1123122" y="3720528"/>
            <a:ext cx="5814391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6BD88F8D-893D-CF51-0926-79B5C6E95540}"/>
              </a:ext>
            </a:extLst>
          </p:cNvPr>
          <p:cNvSpPr/>
          <p:nvPr/>
        </p:nvSpPr>
        <p:spPr>
          <a:xfrm>
            <a:off x="1054542" y="3651948"/>
            <a:ext cx="137160" cy="13716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E95A743-4441-5307-3305-48156EEE2436}"/>
              </a:ext>
            </a:extLst>
          </p:cNvPr>
          <p:cNvSpPr/>
          <p:nvPr/>
        </p:nvSpPr>
        <p:spPr>
          <a:xfrm>
            <a:off x="1310589" y="3651948"/>
            <a:ext cx="137160" cy="13716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3B5D02C-0E1A-60B0-6DD4-1B3F6CA52677}"/>
              </a:ext>
            </a:extLst>
          </p:cNvPr>
          <p:cNvSpPr/>
          <p:nvPr/>
        </p:nvSpPr>
        <p:spPr>
          <a:xfrm>
            <a:off x="1723619" y="3651948"/>
            <a:ext cx="137160" cy="13716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2334F1D-50EA-FABF-B7D9-CB2CE95407E8}"/>
              </a:ext>
            </a:extLst>
          </p:cNvPr>
          <p:cNvSpPr/>
          <p:nvPr/>
        </p:nvSpPr>
        <p:spPr>
          <a:xfrm>
            <a:off x="2294455" y="3651948"/>
            <a:ext cx="137160" cy="13716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9CEDE612-47B9-D034-2DB5-477075A46969}"/>
              </a:ext>
            </a:extLst>
          </p:cNvPr>
          <p:cNvSpPr/>
          <p:nvPr/>
        </p:nvSpPr>
        <p:spPr>
          <a:xfrm>
            <a:off x="2981489" y="3644286"/>
            <a:ext cx="137160" cy="13716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31B8AA9-9E44-EAE2-0AA5-9C5369DD9479}"/>
              </a:ext>
            </a:extLst>
          </p:cNvPr>
          <p:cNvSpPr/>
          <p:nvPr/>
        </p:nvSpPr>
        <p:spPr>
          <a:xfrm>
            <a:off x="6227424" y="3636624"/>
            <a:ext cx="137160" cy="13716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5" name="Text Placeholder 11">
            <a:extLst>
              <a:ext uri="{FF2B5EF4-FFF2-40B4-BE49-F238E27FC236}">
                <a16:creationId xmlns:a16="http://schemas.microsoft.com/office/drawing/2014/main" id="{1FE1CC58-DE9F-0968-FDFB-7C54A3F29B8D}"/>
              </a:ext>
            </a:extLst>
          </p:cNvPr>
          <p:cNvSpPr txBox="1">
            <a:spLocks/>
          </p:cNvSpPr>
          <p:nvPr/>
        </p:nvSpPr>
        <p:spPr>
          <a:xfrm>
            <a:off x="854082" y="3727381"/>
            <a:ext cx="707861" cy="4596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Sans Light"/>
              <a:buChar char="●"/>
              <a:defRPr sz="18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Light"/>
              <a:buChar char="○"/>
              <a:defRPr sz="14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Light"/>
              <a:buChar char="■"/>
              <a:defRPr sz="14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Light"/>
              <a:buChar char="●"/>
              <a:defRPr sz="14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Light"/>
              <a:buChar char="○"/>
              <a:defRPr sz="14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Light"/>
              <a:buChar char="■"/>
              <a:defRPr sz="14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Light"/>
              <a:buChar char="●"/>
              <a:defRPr sz="14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Light"/>
              <a:buChar char="○"/>
              <a:defRPr sz="14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Light"/>
              <a:buChar char="■"/>
              <a:defRPr sz="14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9pPr>
          </a:lstStyle>
          <a:p>
            <a:pPr marL="114300" indent="0">
              <a:buNone/>
            </a:pPr>
            <a:r>
              <a:rPr lang="en-US" sz="1600" dirty="0">
                <a:solidFill>
                  <a:schemeClr val="accent5"/>
                </a:solidFill>
              </a:rPr>
              <a:t>0</a:t>
            </a:r>
          </a:p>
        </p:txBody>
      </p:sp>
      <p:sp>
        <p:nvSpPr>
          <p:cNvPr id="31" name="Text Placeholder 11">
            <a:extLst>
              <a:ext uri="{FF2B5EF4-FFF2-40B4-BE49-F238E27FC236}">
                <a16:creationId xmlns:a16="http://schemas.microsoft.com/office/drawing/2014/main" id="{1110181D-C326-7251-AC70-0E533AB0A926}"/>
              </a:ext>
            </a:extLst>
          </p:cNvPr>
          <p:cNvSpPr txBox="1">
            <a:spLocks/>
          </p:cNvSpPr>
          <p:nvPr/>
        </p:nvSpPr>
        <p:spPr>
          <a:xfrm>
            <a:off x="6983038" y="3454415"/>
            <a:ext cx="2212839" cy="4596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Sans Light"/>
              <a:buChar char="●"/>
              <a:defRPr sz="18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Light"/>
              <a:buChar char="○"/>
              <a:defRPr sz="14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Light"/>
              <a:buChar char="■"/>
              <a:defRPr sz="14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Light"/>
              <a:buChar char="●"/>
              <a:defRPr sz="14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Light"/>
              <a:buChar char="○"/>
              <a:defRPr sz="14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Light"/>
              <a:buChar char="■"/>
              <a:defRPr sz="14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Light"/>
              <a:buChar char="●"/>
              <a:defRPr sz="14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Light"/>
              <a:buChar char="○"/>
              <a:defRPr sz="14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Light"/>
              <a:buChar char="■"/>
              <a:defRPr sz="14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9pPr>
          </a:lstStyle>
          <a:p>
            <a:pPr marL="114300" indent="0">
              <a:buNone/>
            </a:pPr>
            <a:r>
              <a:rPr lang="en-US" dirty="0">
                <a:solidFill>
                  <a:schemeClr val="bg2"/>
                </a:solidFill>
              </a:rPr>
              <a:t>Child application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C071217-4D5C-DF32-7B1C-B9EC1D93EA38}"/>
              </a:ext>
            </a:extLst>
          </p:cNvPr>
          <p:cNvSpPr/>
          <p:nvPr/>
        </p:nvSpPr>
        <p:spPr>
          <a:xfrm>
            <a:off x="3988186" y="3636624"/>
            <a:ext cx="137160" cy="13716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38A5E7D3-DBDD-2211-7340-6FB82C1F4DD0}"/>
              </a:ext>
            </a:extLst>
          </p:cNvPr>
          <p:cNvSpPr/>
          <p:nvPr/>
        </p:nvSpPr>
        <p:spPr>
          <a:xfrm>
            <a:off x="5103516" y="3636624"/>
            <a:ext cx="137160" cy="13716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5" name="Text Placeholder 11">
            <a:extLst>
              <a:ext uri="{FF2B5EF4-FFF2-40B4-BE49-F238E27FC236}">
                <a16:creationId xmlns:a16="http://schemas.microsoft.com/office/drawing/2014/main" id="{A6534690-D7F4-D885-8AF8-F86E271ACB15}"/>
              </a:ext>
            </a:extLst>
          </p:cNvPr>
          <p:cNvSpPr txBox="1">
            <a:spLocks/>
          </p:cNvSpPr>
          <p:nvPr/>
        </p:nvSpPr>
        <p:spPr>
          <a:xfrm>
            <a:off x="1073925" y="3727381"/>
            <a:ext cx="707861" cy="4596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Sans Light"/>
              <a:buChar char="●"/>
              <a:defRPr sz="18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Light"/>
              <a:buChar char="○"/>
              <a:defRPr sz="14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Light"/>
              <a:buChar char="■"/>
              <a:defRPr sz="14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Light"/>
              <a:buChar char="●"/>
              <a:defRPr sz="14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Light"/>
              <a:buChar char="○"/>
              <a:defRPr sz="14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Light"/>
              <a:buChar char="■"/>
              <a:defRPr sz="14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Light"/>
              <a:buChar char="●"/>
              <a:defRPr sz="14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Light"/>
              <a:buChar char="○"/>
              <a:defRPr sz="14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Light"/>
              <a:buChar char="■"/>
              <a:defRPr sz="14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9pPr>
          </a:lstStyle>
          <a:p>
            <a:pPr marL="114300" indent="0">
              <a:buNone/>
            </a:pPr>
            <a:r>
              <a:rPr lang="en-US" sz="1600" dirty="0">
                <a:solidFill>
                  <a:schemeClr val="accent5"/>
                </a:solidFill>
              </a:rPr>
              <a:t>0.2</a:t>
            </a:r>
          </a:p>
        </p:txBody>
      </p:sp>
      <p:sp>
        <p:nvSpPr>
          <p:cNvPr id="36" name="Text Placeholder 11">
            <a:extLst>
              <a:ext uri="{FF2B5EF4-FFF2-40B4-BE49-F238E27FC236}">
                <a16:creationId xmlns:a16="http://schemas.microsoft.com/office/drawing/2014/main" id="{F42ECECE-B697-11E5-F9CF-7EC77ECE4CC0}"/>
              </a:ext>
            </a:extLst>
          </p:cNvPr>
          <p:cNvSpPr txBox="1">
            <a:spLocks/>
          </p:cNvSpPr>
          <p:nvPr/>
        </p:nvSpPr>
        <p:spPr>
          <a:xfrm>
            <a:off x="1485632" y="3721913"/>
            <a:ext cx="707861" cy="4596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Sans Light"/>
              <a:buChar char="●"/>
              <a:defRPr sz="18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Light"/>
              <a:buChar char="○"/>
              <a:defRPr sz="14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Light"/>
              <a:buChar char="■"/>
              <a:defRPr sz="14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Light"/>
              <a:buChar char="●"/>
              <a:defRPr sz="14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Light"/>
              <a:buChar char="○"/>
              <a:defRPr sz="14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Light"/>
              <a:buChar char="■"/>
              <a:defRPr sz="14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Light"/>
              <a:buChar char="●"/>
              <a:defRPr sz="14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Light"/>
              <a:buChar char="○"/>
              <a:defRPr sz="14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Light"/>
              <a:buChar char="■"/>
              <a:defRPr sz="14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9pPr>
          </a:lstStyle>
          <a:p>
            <a:pPr marL="114300" indent="0">
              <a:buNone/>
            </a:pPr>
            <a:r>
              <a:rPr lang="en-US" sz="1600" dirty="0">
                <a:solidFill>
                  <a:schemeClr val="accent5"/>
                </a:solidFill>
              </a:rPr>
              <a:t>0.6</a:t>
            </a:r>
          </a:p>
        </p:txBody>
      </p:sp>
      <p:sp>
        <p:nvSpPr>
          <p:cNvPr id="37" name="Text Placeholder 11">
            <a:extLst>
              <a:ext uri="{FF2B5EF4-FFF2-40B4-BE49-F238E27FC236}">
                <a16:creationId xmlns:a16="http://schemas.microsoft.com/office/drawing/2014/main" id="{B3B27A5B-C738-028A-C6D2-BA513ADE901D}"/>
              </a:ext>
            </a:extLst>
          </p:cNvPr>
          <p:cNvSpPr txBox="1">
            <a:spLocks/>
          </p:cNvSpPr>
          <p:nvPr/>
        </p:nvSpPr>
        <p:spPr>
          <a:xfrm>
            <a:off x="2060673" y="3720527"/>
            <a:ext cx="707861" cy="4596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Sans Light"/>
              <a:buChar char="●"/>
              <a:defRPr sz="18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Light"/>
              <a:buChar char="○"/>
              <a:defRPr sz="14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Light"/>
              <a:buChar char="■"/>
              <a:defRPr sz="14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Light"/>
              <a:buChar char="●"/>
              <a:defRPr sz="14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Light"/>
              <a:buChar char="○"/>
              <a:defRPr sz="14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Light"/>
              <a:buChar char="■"/>
              <a:defRPr sz="14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Light"/>
              <a:buChar char="●"/>
              <a:defRPr sz="14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Light"/>
              <a:buChar char="○"/>
              <a:defRPr sz="14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Light"/>
              <a:buChar char="■"/>
              <a:defRPr sz="14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9pPr>
          </a:lstStyle>
          <a:p>
            <a:pPr marL="114300" indent="0">
              <a:buNone/>
            </a:pPr>
            <a:r>
              <a:rPr lang="en-US" sz="1600" dirty="0">
                <a:solidFill>
                  <a:schemeClr val="accent5"/>
                </a:solidFill>
              </a:rPr>
              <a:t>1.1</a:t>
            </a:r>
          </a:p>
        </p:txBody>
      </p:sp>
      <p:sp>
        <p:nvSpPr>
          <p:cNvPr id="38" name="Text Placeholder 11">
            <a:extLst>
              <a:ext uri="{FF2B5EF4-FFF2-40B4-BE49-F238E27FC236}">
                <a16:creationId xmlns:a16="http://schemas.microsoft.com/office/drawing/2014/main" id="{6F129ACB-044A-1B74-598D-2D900D82F2D3}"/>
              </a:ext>
            </a:extLst>
          </p:cNvPr>
          <p:cNvSpPr txBox="1">
            <a:spLocks/>
          </p:cNvSpPr>
          <p:nvPr/>
        </p:nvSpPr>
        <p:spPr>
          <a:xfrm>
            <a:off x="2744692" y="3705204"/>
            <a:ext cx="707861" cy="4596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Sans Light"/>
              <a:buChar char="●"/>
              <a:defRPr sz="18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Light"/>
              <a:buChar char="○"/>
              <a:defRPr sz="14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Light"/>
              <a:buChar char="■"/>
              <a:defRPr sz="14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Light"/>
              <a:buChar char="●"/>
              <a:defRPr sz="14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Light"/>
              <a:buChar char="○"/>
              <a:defRPr sz="14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Light"/>
              <a:buChar char="■"/>
              <a:defRPr sz="14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Light"/>
              <a:buChar char="●"/>
              <a:defRPr sz="14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Light"/>
              <a:buChar char="○"/>
              <a:defRPr sz="14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Light"/>
              <a:buChar char="■"/>
              <a:defRPr sz="14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9pPr>
          </a:lstStyle>
          <a:p>
            <a:pPr marL="114300" indent="0">
              <a:buNone/>
            </a:pPr>
            <a:r>
              <a:rPr lang="en-US" sz="1600" dirty="0">
                <a:solidFill>
                  <a:schemeClr val="accent5"/>
                </a:solidFill>
              </a:rPr>
              <a:t>1.7</a:t>
            </a:r>
          </a:p>
        </p:txBody>
      </p:sp>
      <p:sp>
        <p:nvSpPr>
          <p:cNvPr id="39" name="Text Placeholder 11">
            <a:extLst>
              <a:ext uri="{FF2B5EF4-FFF2-40B4-BE49-F238E27FC236}">
                <a16:creationId xmlns:a16="http://schemas.microsoft.com/office/drawing/2014/main" id="{63DE1B9B-51A8-A1EB-F5EA-3196F07670BC}"/>
              </a:ext>
            </a:extLst>
          </p:cNvPr>
          <p:cNvSpPr txBox="1">
            <a:spLocks/>
          </p:cNvSpPr>
          <p:nvPr/>
        </p:nvSpPr>
        <p:spPr>
          <a:xfrm>
            <a:off x="4883066" y="3684257"/>
            <a:ext cx="707861" cy="4596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Sans Light"/>
              <a:buChar char="●"/>
              <a:defRPr sz="18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Light"/>
              <a:buChar char="○"/>
              <a:defRPr sz="14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Light"/>
              <a:buChar char="■"/>
              <a:defRPr sz="14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Light"/>
              <a:buChar char="●"/>
              <a:defRPr sz="14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Light"/>
              <a:buChar char="○"/>
              <a:defRPr sz="14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Light"/>
              <a:buChar char="■"/>
              <a:defRPr sz="14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Light"/>
              <a:buChar char="●"/>
              <a:defRPr sz="14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Light"/>
              <a:buChar char="○"/>
              <a:defRPr sz="14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Light"/>
              <a:buChar char="■"/>
              <a:defRPr sz="14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9pPr>
          </a:lstStyle>
          <a:p>
            <a:pPr marL="114300" indent="0">
              <a:buNone/>
            </a:pPr>
            <a:r>
              <a:rPr lang="en-US" sz="1600" dirty="0">
                <a:solidFill>
                  <a:schemeClr val="accent5"/>
                </a:solidFill>
              </a:rPr>
              <a:t>3.6</a:t>
            </a:r>
          </a:p>
        </p:txBody>
      </p:sp>
      <p:sp>
        <p:nvSpPr>
          <p:cNvPr id="40" name="Text Placeholder 11">
            <a:extLst>
              <a:ext uri="{FF2B5EF4-FFF2-40B4-BE49-F238E27FC236}">
                <a16:creationId xmlns:a16="http://schemas.microsoft.com/office/drawing/2014/main" id="{D88BB3DE-A582-38C3-F95A-DC24D84AB987}"/>
              </a:ext>
            </a:extLst>
          </p:cNvPr>
          <p:cNvSpPr txBox="1">
            <a:spLocks/>
          </p:cNvSpPr>
          <p:nvPr/>
        </p:nvSpPr>
        <p:spPr>
          <a:xfrm>
            <a:off x="3755282" y="3705204"/>
            <a:ext cx="707861" cy="4596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Sans Light"/>
              <a:buChar char="●"/>
              <a:defRPr sz="18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Light"/>
              <a:buChar char="○"/>
              <a:defRPr sz="14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Light"/>
              <a:buChar char="■"/>
              <a:defRPr sz="14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Light"/>
              <a:buChar char="●"/>
              <a:defRPr sz="14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Light"/>
              <a:buChar char="○"/>
              <a:defRPr sz="14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Light"/>
              <a:buChar char="■"/>
              <a:defRPr sz="14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Light"/>
              <a:buChar char="●"/>
              <a:defRPr sz="14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Light"/>
              <a:buChar char="○"/>
              <a:defRPr sz="14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Light"/>
              <a:buChar char="■"/>
              <a:defRPr sz="14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9pPr>
          </a:lstStyle>
          <a:p>
            <a:pPr marL="114300" indent="0">
              <a:buNone/>
            </a:pPr>
            <a:r>
              <a:rPr lang="en-US" sz="1600" dirty="0">
                <a:solidFill>
                  <a:schemeClr val="accent5"/>
                </a:solidFill>
              </a:rPr>
              <a:t>2.6</a:t>
            </a:r>
          </a:p>
        </p:txBody>
      </p:sp>
      <p:sp>
        <p:nvSpPr>
          <p:cNvPr id="41" name="Text Placeholder 11">
            <a:extLst>
              <a:ext uri="{FF2B5EF4-FFF2-40B4-BE49-F238E27FC236}">
                <a16:creationId xmlns:a16="http://schemas.microsoft.com/office/drawing/2014/main" id="{248A82B3-6853-5368-565D-78F6A374955A}"/>
              </a:ext>
            </a:extLst>
          </p:cNvPr>
          <p:cNvSpPr txBox="1">
            <a:spLocks/>
          </p:cNvSpPr>
          <p:nvPr/>
        </p:nvSpPr>
        <p:spPr>
          <a:xfrm>
            <a:off x="5994716" y="3684257"/>
            <a:ext cx="707861" cy="4596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Sans Light"/>
              <a:buChar char="●"/>
              <a:defRPr sz="18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Light"/>
              <a:buChar char="○"/>
              <a:defRPr sz="14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Light"/>
              <a:buChar char="■"/>
              <a:defRPr sz="14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Light"/>
              <a:buChar char="●"/>
              <a:defRPr sz="14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Light"/>
              <a:buChar char="○"/>
              <a:defRPr sz="14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Light"/>
              <a:buChar char="■"/>
              <a:defRPr sz="14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Light"/>
              <a:buChar char="●"/>
              <a:defRPr sz="14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Light"/>
              <a:buChar char="○"/>
              <a:defRPr sz="14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Light"/>
              <a:buChar char="■"/>
              <a:defRPr sz="14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9pPr>
          </a:lstStyle>
          <a:p>
            <a:pPr marL="114300" indent="0">
              <a:buNone/>
            </a:pPr>
            <a:r>
              <a:rPr lang="en-US" sz="1600" dirty="0">
                <a:solidFill>
                  <a:schemeClr val="accent5"/>
                </a:solidFill>
              </a:rPr>
              <a:t>4.6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BF05CE90-FA93-95E1-0BD9-075F96168A9C}"/>
              </a:ext>
            </a:extLst>
          </p:cNvPr>
          <p:cNvSpPr/>
          <p:nvPr/>
        </p:nvSpPr>
        <p:spPr>
          <a:xfrm>
            <a:off x="2151161" y="3651963"/>
            <a:ext cx="137160" cy="137160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54893A8-88E3-3121-8809-E504F702EAB5}"/>
              </a:ext>
            </a:extLst>
          </p:cNvPr>
          <p:cNvSpPr/>
          <p:nvPr/>
        </p:nvSpPr>
        <p:spPr>
          <a:xfrm>
            <a:off x="3294348" y="3645343"/>
            <a:ext cx="137160" cy="137160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94F4DDF0-5D9F-DDE2-7504-B9097A517F23}"/>
              </a:ext>
            </a:extLst>
          </p:cNvPr>
          <p:cNvSpPr/>
          <p:nvPr/>
        </p:nvSpPr>
        <p:spPr>
          <a:xfrm>
            <a:off x="4381501" y="3648656"/>
            <a:ext cx="137160" cy="137160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9226CA80-24F8-F4D8-B91E-128311C8B329}"/>
              </a:ext>
            </a:extLst>
          </p:cNvPr>
          <p:cNvSpPr/>
          <p:nvPr/>
        </p:nvSpPr>
        <p:spPr>
          <a:xfrm>
            <a:off x="5545110" y="3651744"/>
            <a:ext cx="137160" cy="137160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5BD11705-12CB-3C69-153E-BBFA2AEF904B}"/>
              </a:ext>
            </a:extLst>
          </p:cNvPr>
          <p:cNvSpPr/>
          <p:nvPr/>
        </p:nvSpPr>
        <p:spPr>
          <a:xfrm>
            <a:off x="6870328" y="3655058"/>
            <a:ext cx="137160" cy="137160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 Placeholder 11">
            <a:extLst>
              <a:ext uri="{FF2B5EF4-FFF2-40B4-BE49-F238E27FC236}">
                <a16:creationId xmlns:a16="http://schemas.microsoft.com/office/drawing/2014/main" id="{192CD20F-1D9D-4DA9-EF8C-B394FFF9E628}"/>
              </a:ext>
            </a:extLst>
          </p:cNvPr>
          <p:cNvSpPr txBox="1">
            <a:spLocks/>
          </p:cNvSpPr>
          <p:nvPr/>
        </p:nvSpPr>
        <p:spPr>
          <a:xfrm>
            <a:off x="2053833" y="3267696"/>
            <a:ext cx="707861" cy="4596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Sans Light"/>
              <a:buChar char="●"/>
              <a:defRPr sz="18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Light"/>
              <a:buChar char="○"/>
              <a:defRPr sz="14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Light"/>
              <a:buChar char="■"/>
              <a:defRPr sz="14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Light"/>
              <a:buChar char="●"/>
              <a:defRPr sz="14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Light"/>
              <a:buChar char="○"/>
              <a:defRPr sz="14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Light"/>
              <a:buChar char="■"/>
              <a:defRPr sz="14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Light"/>
              <a:buChar char="●"/>
              <a:defRPr sz="14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Light"/>
              <a:buChar char="○"/>
              <a:defRPr sz="14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Light"/>
              <a:buChar char="■"/>
              <a:defRPr sz="14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9pPr>
          </a:lstStyle>
          <a:p>
            <a:pPr marL="114300" indent="0">
              <a:buNone/>
            </a:pPr>
            <a:r>
              <a:rPr lang="en-US" sz="1600" dirty="0">
                <a:solidFill>
                  <a:schemeClr val="accent5"/>
                </a:solidFill>
              </a:rPr>
              <a:t>1.0</a:t>
            </a:r>
          </a:p>
        </p:txBody>
      </p:sp>
      <p:sp>
        <p:nvSpPr>
          <p:cNvPr id="46" name="Text Placeholder 11">
            <a:extLst>
              <a:ext uri="{FF2B5EF4-FFF2-40B4-BE49-F238E27FC236}">
                <a16:creationId xmlns:a16="http://schemas.microsoft.com/office/drawing/2014/main" id="{C5983C54-0DB5-4F9D-4F5E-1D4C403AF736}"/>
              </a:ext>
            </a:extLst>
          </p:cNvPr>
          <p:cNvSpPr txBox="1">
            <a:spLocks/>
          </p:cNvSpPr>
          <p:nvPr/>
        </p:nvSpPr>
        <p:spPr>
          <a:xfrm>
            <a:off x="3235801" y="3265397"/>
            <a:ext cx="707861" cy="4596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Sans Light"/>
              <a:buChar char="●"/>
              <a:defRPr sz="18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Light"/>
              <a:buChar char="○"/>
              <a:defRPr sz="14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Light"/>
              <a:buChar char="■"/>
              <a:defRPr sz="14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Light"/>
              <a:buChar char="●"/>
              <a:defRPr sz="14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Light"/>
              <a:buChar char="○"/>
              <a:defRPr sz="14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Light"/>
              <a:buChar char="■"/>
              <a:defRPr sz="14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Light"/>
              <a:buChar char="●"/>
              <a:defRPr sz="14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Light"/>
              <a:buChar char="○"/>
              <a:defRPr sz="14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Light"/>
              <a:buChar char="■"/>
              <a:defRPr sz="14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9pPr>
          </a:lstStyle>
          <a:p>
            <a:pPr marL="114300" indent="0">
              <a:buNone/>
            </a:pPr>
            <a:r>
              <a:rPr lang="en-US" sz="1600" dirty="0">
                <a:solidFill>
                  <a:schemeClr val="accent5"/>
                </a:solidFill>
              </a:rPr>
              <a:t>2.0</a:t>
            </a:r>
          </a:p>
        </p:txBody>
      </p:sp>
      <p:sp>
        <p:nvSpPr>
          <p:cNvPr id="47" name="Text Placeholder 11">
            <a:extLst>
              <a:ext uri="{FF2B5EF4-FFF2-40B4-BE49-F238E27FC236}">
                <a16:creationId xmlns:a16="http://schemas.microsoft.com/office/drawing/2014/main" id="{E07B4858-E7DA-6D27-094A-8CFF20E22C1E}"/>
              </a:ext>
            </a:extLst>
          </p:cNvPr>
          <p:cNvSpPr txBox="1">
            <a:spLocks/>
          </p:cNvSpPr>
          <p:nvPr/>
        </p:nvSpPr>
        <p:spPr>
          <a:xfrm>
            <a:off x="5486631" y="3279809"/>
            <a:ext cx="707861" cy="4596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Sans Light"/>
              <a:buChar char="●"/>
              <a:defRPr sz="18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Light"/>
              <a:buChar char="○"/>
              <a:defRPr sz="14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Light"/>
              <a:buChar char="■"/>
              <a:defRPr sz="14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Light"/>
              <a:buChar char="●"/>
              <a:defRPr sz="14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Light"/>
              <a:buChar char="○"/>
              <a:defRPr sz="14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Light"/>
              <a:buChar char="■"/>
              <a:defRPr sz="14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Light"/>
              <a:buChar char="●"/>
              <a:defRPr sz="14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Light"/>
              <a:buChar char="○"/>
              <a:defRPr sz="14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Light"/>
              <a:buChar char="■"/>
              <a:defRPr sz="14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9pPr>
          </a:lstStyle>
          <a:p>
            <a:pPr marL="114300" indent="0">
              <a:buNone/>
            </a:pPr>
            <a:r>
              <a:rPr lang="en-US" sz="1600" dirty="0">
                <a:solidFill>
                  <a:schemeClr val="accent5"/>
                </a:solidFill>
              </a:rPr>
              <a:t>4.0</a:t>
            </a:r>
          </a:p>
        </p:txBody>
      </p:sp>
      <p:sp>
        <p:nvSpPr>
          <p:cNvPr id="48" name="Text Placeholder 11">
            <a:extLst>
              <a:ext uri="{FF2B5EF4-FFF2-40B4-BE49-F238E27FC236}">
                <a16:creationId xmlns:a16="http://schemas.microsoft.com/office/drawing/2014/main" id="{F56FC812-220D-7638-4610-48DCA1CA1EEA}"/>
              </a:ext>
            </a:extLst>
          </p:cNvPr>
          <p:cNvSpPr txBox="1">
            <a:spLocks/>
          </p:cNvSpPr>
          <p:nvPr/>
        </p:nvSpPr>
        <p:spPr>
          <a:xfrm>
            <a:off x="4306985" y="3279809"/>
            <a:ext cx="707861" cy="4596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Sans Light"/>
              <a:buChar char="●"/>
              <a:defRPr sz="18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Light"/>
              <a:buChar char="○"/>
              <a:defRPr sz="14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Light"/>
              <a:buChar char="■"/>
              <a:defRPr sz="14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Light"/>
              <a:buChar char="●"/>
              <a:defRPr sz="14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Light"/>
              <a:buChar char="○"/>
              <a:defRPr sz="14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Light"/>
              <a:buChar char="■"/>
              <a:defRPr sz="14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Light"/>
              <a:buChar char="●"/>
              <a:defRPr sz="14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Light"/>
              <a:buChar char="○"/>
              <a:defRPr sz="14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Light"/>
              <a:buChar char="■"/>
              <a:defRPr sz="14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9pPr>
          </a:lstStyle>
          <a:p>
            <a:pPr marL="114300" indent="0">
              <a:buNone/>
            </a:pPr>
            <a:r>
              <a:rPr lang="en-US" sz="1600" dirty="0">
                <a:solidFill>
                  <a:schemeClr val="accent5"/>
                </a:solidFill>
              </a:rPr>
              <a:t>3.0</a:t>
            </a:r>
          </a:p>
        </p:txBody>
      </p:sp>
      <p:sp>
        <p:nvSpPr>
          <p:cNvPr id="49" name="Text Placeholder 11">
            <a:extLst>
              <a:ext uri="{FF2B5EF4-FFF2-40B4-BE49-F238E27FC236}">
                <a16:creationId xmlns:a16="http://schemas.microsoft.com/office/drawing/2014/main" id="{A1F20656-1898-5BAC-CAFA-90A8CE0828A1}"/>
              </a:ext>
            </a:extLst>
          </p:cNvPr>
          <p:cNvSpPr txBox="1">
            <a:spLocks/>
          </p:cNvSpPr>
          <p:nvPr/>
        </p:nvSpPr>
        <p:spPr>
          <a:xfrm>
            <a:off x="6770589" y="3279809"/>
            <a:ext cx="707861" cy="4596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Sans Light"/>
              <a:buChar char="●"/>
              <a:defRPr sz="18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Light"/>
              <a:buChar char="○"/>
              <a:defRPr sz="14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Light"/>
              <a:buChar char="■"/>
              <a:defRPr sz="14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Light"/>
              <a:buChar char="●"/>
              <a:defRPr sz="14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Light"/>
              <a:buChar char="○"/>
              <a:defRPr sz="14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Light"/>
              <a:buChar char="■"/>
              <a:defRPr sz="14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Light"/>
              <a:buChar char="●"/>
              <a:defRPr sz="14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Light"/>
              <a:buChar char="○"/>
              <a:defRPr sz="14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Light"/>
              <a:buChar char="■"/>
              <a:defRPr sz="14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9pPr>
          </a:lstStyle>
          <a:p>
            <a:pPr marL="114300" indent="0">
              <a:buNone/>
            </a:pPr>
            <a:r>
              <a:rPr lang="en-US" sz="1600" dirty="0">
                <a:solidFill>
                  <a:schemeClr val="accent5"/>
                </a:solidFill>
              </a:rPr>
              <a:t>5.0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7A14BCE6-BF88-2E32-F30D-2973EDA39191}"/>
              </a:ext>
            </a:extLst>
          </p:cNvPr>
          <p:cNvCxnSpPr/>
          <p:nvPr/>
        </p:nvCxnSpPr>
        <p:spPr>
          <a:xfrm>
            <a:off x="2206487" y="2887980"/>
            <a:ext cx="0" cy="748644"/>
          </a:xfrm>
          <a:prstGeom prst="straightConnector1">
            <a:avLst/>
          </a:prstGeom>
          <a:ln w="28575">
            <a:solidFill>
              <a:srgbClr val="FFC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7944CC68-BEA5-F3C2-DB56-ECC7F93E592C}"/>
              </a:ext>
            </a:extLst>
          </p:cNvPr>
          <p:cNvCxnSpPr/>
          <p:nvPr/>
        </p:nvCxnSpPr>
        <p:spPr>
          <a:xfrm>
            <a:off x="3362574" y="2887980"/>
            <a:ext cx="0" cy="748644"/>
          </a:xfrm>
          <a:prstGeom prst="straightConnector1">
            <a:avLst/>
          </a:prstGeom>
          <a:ln w="28575">
            <a:solidFill>
              <a:srgbClr val="FFC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785BD7DF-1A93-9D64-0F2E-8986CF8A7803}"/>
              </a:ext>
            </a:extLst>
          </p:cNvPr>
          <p:cNvCxnSpPr/>
          <p:nvPr/>
        </p:nvCxnSpPr>
        <p:spPr>
          <a:xfrm>
            <a:off x="4450081" y="2887980"/>
            <a:ext cx="0" cy="748644"/>
          </a:xfrm>
          <a:prstGeom prst="straightConnector1">
            <a:avLst/>
          </a:prstGeom>
          <a:ln w="28575">
            <a:solidFill>
              <a:srgbClr val="FFC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44C092B8-E1F3-7F19-18BD-C7CFFF274802}"/>
              </a:ext>
            </a:extLst>
          </p:cNvPr>
          <p:cNvCxnSpPr/>
          <p:nvPr/>
        </p:nvCxnSpPr>
        <p:spPr>
          <a:xfrm>
            <a:off x="6924261" y="2887980"/>
            <a:ext cx="0" cy="748644"/>
          </a:xfrm>
          <a:prstGeom prst="straightConnector1">
            <a:avLst/>
          </a:prstGeom>
          <a:ln w="28575">
            <a:solidFill>
              <a:srgbClr val="FFC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57A521E8-4607-90F7-1E04-3ADCAA395278}"/>
              </a:ext>
            </a:extLst>
          </p:cNvPr>
          <p:cNvCxnSpPr/>
          <p:nvPr/>
        </p:nvCxnSpPr>
        <p:spPr>
          <a:xfrm>
            <a:off x="5590927" y="2887980"/>
            <a:ext cx="0" cy="748644"/>
          </a:xfrm>
          <a:prstGeom prst="straightConnector1">
            <a:avLst/>
          </a:prstGeom>
          <a:ln w="28575">
            <a:solidFill>
              <a:srgbClr val="FFC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08363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 txBox="1">
            <a:spLocks noGrp="1"/>
          </p:cNvSpPr>
          <p:nvPr>
            <p:ph type="title"/>
          </p:nvPr>
        </p:nvSpPr>
        <p:spPr>
          <a:xfrm>
            <a:off x="133150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Coupled Model: </a:t>
            </a:r>
            <a:r>
              <a:rPr lang="en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Courier" pitchFamily="2" charset="0"/>
              </a:rPr>
              <a:t>solid.i</a:t>
            </a:r>
            <a:r>
              <a:rPr lang="en" dirty="0">
                <a:solidFill>
                  <a:schemeClr val="accent1">
                    <a:lumMod val="40000"/>
                    <a:lumOff val="60000"/>
                  </a:schemeClr>
                </a:solidFill>
                <a:latin typeface="Courier" pitchFamily="2" charset="0"/>
              </a:rPr>
              <a:t>, </a:t>
            </a:r>
            <a:r>
              <a:rPr lang="en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Courier" pitchFamily="2" charset="0"/>
              </a:rPr>
              <a:t>nek.i</a:t>
            </a:r>
            <a:endParaRPr dirty="0">
              <a:solidFill>
                <a:schemeClr val="accent1">
                  <a:lumMod val="40000"/>
                  <a:lumOff val="60000"/>
                </a:schemeClr>
              </a:solidFill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27859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 txBox="1">
            <a:spLocks noGrp="1"/>
          </p:cNvSpPr>
          <p:nvPr>
            <p:ph type="title"/>
          </p:nvPr>
        </p:nvSpPr>
        <p:spPr>
          <a:xfrm>
            <a:off x="133150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</a:t>
            </a:r>
            <a:r>
              <a:rPr lang="en" dirty="0" err="1"/>
              <a:t>alculate</a:t>
            </a:r>
            <a:r>
              <a:rPr lang="en" dirty="0"/>
              <a:t> a Heat Transfer Coefficient</a:t>
            </a:r>
            <a:endParaRPr dirty="0">
              <a:solidFill>
                <a:schemeClr val="accent1">
                  <a:lumMod val="40000"/>
                  <a:lumOff val="60000"/>
                </a:schemeClr>
              </a:solidFill>
              <a:latin typeface="Courier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B870AF3-9B8C-3A21-DD30-1426D203F697}"/>
                  </a:ext>
                </a:extLst>
              </p:cNvPr>
              <p:cNvSpPr txBox="1"/>
              <p:nvPr/>
            </p:nvSpPr>
            <p:spPr>
              <a:xfrm>
                <a:off x="3532381" y="901700"/>
                <a:ext cx="172213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𝑤𝑎𝑙𝑙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𝑏𝑢𝑙𝑘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B870AF3-9B8C-3A21-DD30-1426D203F6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2381" y="901700"/>
                <a:ext cx="1722138" cy="215444"/>
              </a:xfrm>
              <a:prstGeom prst="rect">
                <a:avLst/>
              </a:prstGeom>
              <a:blipFill>
                <a:blip r:embed="rId3"/>
                <a:stretch>
                  <a:fillRect l="-1460" b="-352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EA62BCF8-CB98-8F16-20DE-2FF367009C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850" y="1879600"/>
            <a:ext cx="4525179" cy="2362200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DC25406-AA03-7347-682A-570396365619}"/>
              </a:ext>
            </a:extLst>
          </p:cNvPr>
          <p:cNvCxnSpPr/>
          <p:nvPr/>
        </p:nvCxnSpPr>
        <p:spPr>
          <a:xfrm>
            <a:off x="952500" y="2511425"/>
            <a:ext cx="2082800" cy="17145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29FA418-E40F-7C6D-E999-A36F3A3D6055}"/>
              </a:ext>
            </a:extLst>
          </p:cNvPr>
          <p:cNvCxnSpPr/>
          <p:nvPr/>
        </p:nvCxnSpPr>
        <p:spPr>
          <a:xfrm>
            <a:off x="774700" y="3654425"/>
            <a:ext cx="2082800" cy="17145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13FA0B9-4E83-FDC5-208D-3B0D42572D2C}"/>
              </a:ext>
            </a:extLst>
          </p:cNvPr>
          <p:cNvCxnSpPr/>
          <p:nvPr/>
        </p:nvCxnSpPr>
        <p:spPr>
          <a:xfrm>
            <a:off x="774700" y="3445331"/>
            <a:ext cx="2082800" cy="17145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E00D413-2EE3-D7CF-ACEA-A4B9A1C367F3}"/>
              </a:ext>
            </a:extLst>
          </p:cNvPr>
          <p:cNvCxnSpPr/>
          <p:nvPr/>
        </p:nvCxnSpPr>
        <p:spPr>
          <a:xfrm>
            <a:off x="774700" y="3228975"/>
            <a:ext cx="2082800" cy="17145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10044B9-B0E2-C872-2710-12BE4418BD1F}"/>
              </a:ext>
            </a:extLst>
          </p:cNvPr>
          <p:cNvCxnSpPr/>
          <p:nvPr/>
        </p:nvCxnSpPr>
        <p:spPr>
          <a:xfrm>
            <a:off x="774700" y="3012619"/>
            <a:ext cx="2082800" cy="17145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21F02AB-690D-87D5-38A0-7F45F8C2E7D9}"/>
              </a:ext>
            </a:extLst>
          </p:cNvPr>
          <p:cNvCxnSpPr/>
          <p:nvPr/>
        </p:nvCxnSpPr>
        <p:spPr>
          <a:xfrm>
            <a:off x="774700" y="2784475"/>
            <a:ext cx="2082800" cy="17145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BB70AB60-4206-8D9B-BE93-E87EACB496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9350" y="1917244"/>
            <a:ext cx="2959100" cy="236220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000EDE2-7E73-D6E3-F4CB-448A54CB05B0}"/>
              </a:ext>
            </a:extLst>
          </p:cNvPr>
          <p:cNvCxnSpPr/>
          <p:nvPr/>
        </p:nvCxnSpPr>
        <p:spPr>
          <a:xfrm>
            <a:off x="5515779" y="1953909"/>
            <a:ext cx="2082800" cy="17145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165E576-E14E-796E-59E4-A82760545D10}"/>
              </a:ext>
            </a:extLst>
          </p:cNvPr>
          <p:cNvCxnSpPr/>
          <p:nvPr/>
        </p:nvCxnSpPr>
        <p:spPr>
          <a:xfrm>
            <a:off x="5147479" y="3998388"/>
            <a:ext cx="2082800" cy="17145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B626C8B-73A9-8194-661B-8D9D2D48C35D}"/>
              </a:ext>
            </a:extLst>
          </p:cNvPr>
          <p:cNvCxnSpPr/>
          <p:nvPr/>
        </p:nvCxnSpPr>
        <p:spPr>
          <a:xfrm>
            <a:off x="5254519" y="3569156"/>
            <a:ext cx="2082800" cy="17145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A4CC460-1CA3-6856-B3E3-D5D6DA0E0E51}"/>
              </a:ext>
            </a:extLst>
          </p:cNvPr>
          <p:cNvCxnSpPr/>
          <p:nvPr/>
        </p:nvCxnSpPr>
        <p:spPr>
          <a:xfrm>
            <a:off x="5214958" y="3139924"/>
            <a:ext cx="2082800" cy="17145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8973C2B-20A2-CD7D-5D8B-D45E5F91BCA8}"/>
              </a:ext>
            </a:extLst>
          </p:cNvPr>
          <p:cNvCxnSpPr/>
          <p:nvPr/>
        </p:nvCxnSpPr>
        <p:spPr>
          <a:xfrm>
            <a:off x="5263938" y="2736774"/>
            <a:ext cx="2082800" cy="17145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572DE03-4ABE-404C-E24D-6FE7A66A6273}"/>
              </a:ext>
            </a:extLst>
          </p:cNvPr>
          <p:cNvCxnSpPr/>
          <p:nvPr/>
        </p:nvCxnSpPr>
        <p:spPr>
          <a:xfrm>
            <a:off x="5299879" y="2339975"/>
            <a:ext cx="2082800" cy="17145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2494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73BA9BC-37A1-F08A-FDFB-3580977E6049}"/>
              </a:ext>
            </a:extLst>
          </p:cNvPr>
          <p:cNvSpPr/>
          <p:nvPr/>
        </p:nvSpPr>
        <p:spPr>
          <a:xfrm>
            <a:off x="-18854" y="0"/>
            <a:ext cx="9179006" cy="5231876"/>
          </a:xfrm>
          <a:prstGeom prst="rect">
            <a:avLst/>
          </a:prstGeom>
          <a:solidFill>
            <a:srgbClr val="1E293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648FE8-22EC-E9D7-50B6-387811A1A80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246" b="97456" l="8179" r="98651">
                        <a14:foregroundMark x1="7167" y1="47807" x2="9612" y2="37193"/>
                        <a14:foregroundMark x1="9612" y1="37193" x2="16863" y2="24825"/>
                        <a14:foregroundMark x1="16863" y1="24825" x2="28331" y2="15614"/>
                        <a14:foregroundMark x1="13744" y1="23860" x2="30523" y2="9386"/>
                        <a14:foregroundMark x1="30523" y1="9386" x2="51855" y2="3246"/>
                        <a14:foregroundMark x1="51855" y1="3246" x2="57757" y2="4035"/>
                        <a14:foregroundMark x1="60708" y1="3684" x2="71248" y2="6754"/>
                        <a14:foregroundMark x1="71248" y1="6754" x2="81535" y2="14649"/>
                        <a14:foregroundMark x1="81535" y1="14649" x2="89039" y2="24561"/>
                        <a14:foregroundMark x1="89039" y1="24561" x2="93929" y2="46667"/>
                        <a14:foregroundMark x1="93929" y1="46667" x2="94098" y2="57719"/>
                        <a14:foregroundMark x1="94098" y1="57719" x2="93339" y2="58246"/>
                        <a14:foregroundMark x1="95447" y1="42193" x2="93761" y2="67719"/>
                        <a14:foregroundMark x1="93761" y1="67719" x2="81282" y2="84035"/>
                        <a14:foregroundMark x1="81282" y1="84035" x2="65514" y2="92544"/>
                        <a14:foregroundMark x1="97049" y1="60088" x2="95616" y2="48246"/>
                        <a14:foregroundMark x1="95616" y1="48246" x2="98651" y2="53158"/>
                        <a14:foregroundMark x1="5818" y1="42193" x2="5734" y2="52281"/>
                        <a14:foregroundMark x1="5734" y1="52281" x2="8263" y2="61316"/>
                        <a14:foregroundMark x1="8263" y1="61316" x2="8938" y2="61579"/>
                        <a14:foregroundMark x1="37690" y1="96228" x2="48482" y2="97456"/>
                        <a14:foregroundMark x1="48482" y1="97456" x2="66020" y2="96228"/>
                      </a14:backgroundRemoval>
                    </a14:imgEffect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rcRect l="9200" t="2080" r="4764" b="-3931"/>
          <a:stretch/>
        </p:blipFill>
        <p:spPr>
          <a:xfrm>
            <a:off x="5924856" y="1592794"/>
            <a:ext cx="3582185" cy="4076210"/>
          </a:xfrm>
          <a:prstGeom prst="rect">
            <a:avLst/>
          </a:prstGeom>
          <a:ln>
            <a:noFill/>
          </a:ln>
        </p:spPr>
      </p:pic>
      <p:sp>
        <p:nvSpPr>
          <p:cNvPr id="2" name="Google Shape;98;p15">
            <a:extLst>
              <a:ext uri="{FF2B5EF4-FFF2-40B4-BE49-F238E27FC236}">
                <a16:creationId xmlns:a16="http://schemas.microsoft.com/office/drawing/2014/main" id="{ABBCD752-6B6D-56B6-C336-31265F7E622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35670" y="863549"/>
            <a:ext cx="8546823" cy="40763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Cardinal couples NekRS to MOOSE for multiphysics feedback and data postprocessing</a:t>
            </a:r>
          </a:p>
          <a:p>
            <a:endParaRPr lang="en-US" sz="1600" dirty="0">
              <a:solidFill>
                <a:schemeClr val="bg1"/>
              </a:solidFill>
            </a:endParaRPr>
          </a:p>
          <a:p>
            <a:r>
              <a:rPr lang="en-US" sz="1600" dirty="0">
                <a:solidFill>
                  <a:schemeClr val="bg1"/>
                </a:solidFill>
              </a:rPr>
              <a:t>Additional tutorials which couple NekRS to MOOSE: </a:t>
            </a:r>
            <a:r>
              <a:rPr lang="en-US" sz="1600" dirty="0">
                <a:solidFill>
                  <a:schemeClr val="bg1"/>
                </a:solidFill>
                <a:hlinkClick r:id="rId5"/>
              </a:rPr>
              <a:t>https://cardinal.cels.anl.gov/tutorials/index.html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064332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 txBox="1">
            <a:spLocks noGrp="1"/>
          </p:cNvSpPr>
          <p:nvPr>
            <p:ph type="title"/>
          </p:nvPr>
        </p:nvSpPr>
        <p:spPr>
          <a:xfrm>
            <a:off x="133150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Cardinal</a:t>
            </a:r>
            <a:endParaRPr sz="1400" i="1" dirty="0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" name="Google Shape;98;p15">
            <a:extLst>
              <a:ext uri="{FF2B5EF4-FFF2-40B4-BE49-F238E27FC236}">
                <a16:creationId xmlns:a16="http://schemas.microsoft.com/office/drawing/2014/main" id="{6A40A569-E028-5C9A-6F9A-D9A532F1B77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33151" y="788135"/>
            <a:ext cx="8877698" cy="40101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r>
              <a:rPr lang="en-US" sz="1600" dirty="0">
                <a:latin typeface="Avenir Next LT Pro" panose="020B0504020202020204" pitchFamily="34" charset="77"/>
                <a:cs typeface="Al Nile" pitchFamily="2" charset="-78"/>
              </a:rPr>
              <a:t>Couples the </a:t>
            </a:r>
            <a:r>
              <a:rPr lang="en-US" sz="1600" b="1" dirty="0">
                <a:latin typeface="Avenir Next LT Pro" panose="020B0504020202020204" pitchFamily="34" charset="77"/>
                <a:cs typeface="Al Nile" pitchFamily="2" charset="-78"/>
              </a:rPr>
              <a:t>NekRS </a:t>
            </a:r>
            <a:r>
              <a:rPr lang="en-US" sz="1600" dirty="0">
                <a:latin typeface="Avenir Next LT Pro" panose="020B0504020202020204" pitchFamily="34" charset="77"/>
                <a:cs typeface="Al Nile" pitchFamily="2" charset="-78"/>
              </a:rPr>
              <a:t>computational fluid dynamics code to </a:t>
            </a:r>
            <a:r>
              <a:rPr lang="en-US" sz="1600" b="1" dirty="0">
                <a:latin typeface="Avenir Next LT Pro" panose="020B0504020202020204" pitchFamily="34" charset="77"/>
                <a:cs typeface="Al Nile" pitchFamily="2" charset="-78"/>
              </a:rPr>
              <a:t>MOOSE</a:t>
            </a:r>
          </a:p>
          <a:p>
            <a:pPr marL="114300" indent="0">
              <a:buNone/>
            </a:pPr>
            <a:endParaRPr lang="en-US" sz="1600" dirty="0">
              <a:latin typeface="Avenir Next LT Pro" panose="020B0504020202020204" pitchFamily="34" charset="77"/>
              <a:cs typeface="Al Nile" pitchFamily="2" charset="-78"/>
            </a:endParaRPr>
          </a:p>
          <a:p>
            <a:r>
              <a:rPr lang="en-US" sz="1600" dirty="0">
                <a:latin typeface="Avenir Next LT Pro" panose="020B0504020202020204" pitchFamily="34" charset="77"/>
                <a:cs typeface="Al Nile" pitchFamily="2" charset="-78"/>
              </a:rPr>
              <a:t>Open source, extensible for research purposes</a:t>
            </a:r>
          </a:p>
          <a:p>
            <a:r>
              <a:rPr lang="en-US" sz="1600" dirty="0">
                <a:latin typeface="Avenir Next LT Pro" panose="020B0504020202020204" pitchFamily="34" charset="77"/>
                <a:cs typeface="Al Nile" pitchFamily="2" charset="-78"/>
              </a:rPr>
              <a:t>Adopt best practices for software development</a:t>
            </a:r>
          </a:p>
          <a:p>
            <a:r>
              <a:rPr lang="en-US" sz="1600" dirty="0">
                <a:latin typeface="Avenir Next LT Pro" panose="020B0504020202020204" pitchFamily="34" charset="77"/>
                <a:cs typeface="Al Nile" pitchFamily="2" charset="-78"/>
              </a:rPr>
              <a:t>High performance, scalable on HPC</a:t>
            </a:r>
            <a:endParaRPr lang="en-US" sz="1600" dirty="0">
              <a:solidFill>
                <a:schemeClr val="bg2"/>
              </a:solidFill>
              <a:latin typeface="Avenir Next LT Pro" panose="020B0504020202020204" pitchFamily="34" charset="77"/>
              <a:cs typeface="Al Nile" pitchFamily="2" charset="-78"/>
            </a:endParaRPr>
          </a:p>
          <a:p>
            <a:endParaRPr lang="en-US" sz="1600" dirty="0">
              <a:solidFill>
                <a:schemeClr val="bg2"/>
              </a:solidFill>
              <a:latin typeface="Avenir Next LT Pro" panose="020B0504020202020204" pitchFamily="34" charset="77"/>
              <a:cs typeface="Al Nile" pitchFamily="2" charset="-78"/>
            </a:endParaRPr>
          </a:p>
          <a:p>
            <a:endParaRPr lang="en-US" sz="1600" dirty="0">
              <a:solidFill>
                <a:schemeClr val="bg2"/>
              </a:solidFill>
              <a:latin typeface="Avenir Next LT Pro" panose="020B0504020202020204" pitchFamily="34" charset="77"/>
              <a:cs typeface="Al Nile" pitchFamily="2" charset="-78"/>
            </a:endParaRPr>
          </a:p>
          <a:p>
            <a:r>
              <a:rPr lang="en-US" sz="1600" dirty="0">
                <a:solidFill>
                  <a:schemeClr val="bg2"/>
                </a:solidFill>
                <a:latin typeface="Avenir Next LT Pro" panose="020B0504020202020204" pitchFamily="34" charset="77"/>
                <a:cs typeface="Al Nile" pitchFamily="2" charset="-78"/>
              </a:rPr>
              <a:t>Can be used to predict:</a:t>
            </a:r>
          </a:p>
          <a:p>
            <a:pPr lvl="1"/>
            <a:r>
              <a:rPr lang="en-US" sz="1200" dirty="0">
                <a:solidFill>
                  <a:schemeClr val="bg2"/>
                </a:solidFill>
                <a:latin typeface="Avenir Next LT Pro" panose="020B0504020202020204" pitchFamily="34" charset="77"/>
                <a:cs typeface="Al Nile" pitchFamily="2" charset="-78"/>
              </a:rPr>
              <a:t>Heat transfer and fluid flow</a:t>
            </a:r>
          </a:p>
          <a:p>
            <a:pPr lvl="1"/>
            <a:r>
              <a:rPr lang="en-US" sz="1200" dirty="0">
                <a:solidFill>
                  <a:schemeClr val="bg2"/>
                </a:solidFill>
                <a:latin typeface="Avenir Next LT Pro" panose="020B0504020202020204" pitchFamily="34" charset="77"/>
                <a:cs typeface="Al Nile" pitchFamily="2" charset="-78"/>
              </a:rPr>
              <a:t>Temperature and heat flux thermal limits</a:t>
            </a:r>
          </a:p>
          <a:p>
            <a:pPr lvl="1"/>
            <a:r>
              <a:rPr lang="en-US" sz="1200" dirty="0">
                <a:solidFill>
                  <a:schemeClr val="bg2"/>
                </a:solidFill>
                <a:latin typeface="Avenir Next LT Pro" panose="020B0504020202020204" pitchFamily="34" charset="77"/>
                <a:cs typeface="Al Nile" pitchFamily="2" charset="-78"/>
              </a:rPr>
              <a:t>Pressure losses and pumping power</a:t>
            </a:r>
          </a:p>
          <a:p>
            <a:pPr lvl="1"/>
            <a:r>
              <a:rPr lang="en-US" sz="1200" dirty="0">
                <a:solidFill>
                  <a:schemeClr val="bg2"/>
                </a:solidFill>
                <a:latin typeface="Avenir Next LT Pro" panose="020B0504020202020204" pitchFamily="34" charset="77"/>
                <a:cs typeface="Al Nile" pitchFamily="2" charset="-78"/>
              </a:rPr>
              <a:t>Passive scalar transport (e.g., mass transport)</a:t>
            </a:r>
          </a:p>
          <a:p>
            <a:pPr lvl="1"/>
            <a:r>
              <a:rPr lang="en-US" sz="1200" dirty="0">
                <a:solidFill>
                  <a:schemeClr val="bg2"/>
                </a:solidFill>
                <a:latin typeface="Avenir Next LT Pro" panose="020B0504020202020204" pitchFamily="34" charset="77"/>
                <a:cs typeface="Al Nile" pitchFamily="2" charset="-78"/>
              </a:rPr>
              <a:t>Magnetohydrodynamics</a:t>
            </a:r>
          </a:p>
          <a:p>
            <a:pPr lvl="1"/>
            <a:r>
              <a:rPr lang="en-US" sz="1200" dirty="0">
                <a:solidFill>
                  <a:schemeClr val="bg2"/>
                </a:solidFill>
                <a:latin typeface="Avenir Next LT Pro" panose="020B0504020202020204" pitchFamily="34" charset="77"/>
                <a:cs typeface="Al Nile" pitchFamily="2" charset="-78"/>
              </a:rPr>
              <a:t>Fluid-structure interaction</a:t>
            </a:r>
            <a:endParaRPr lang="en-US" sz="1600" dirty="0">
              <a:solidFill>
                <a:schemeClr val="bg2"/>
              </a:solidFill>
            </a:endParaRPr>
          </a:p>
          <a:p>
            <a:pPr marL="114300" indent="0">
              <a:buNone/>
            </a:pPr>
            <a:endParaRPr lang="en-US" sz="1600" dirty="0">
              <a:solidFill>
                <a:schemeClr val="bg2"/>
              </a:solidFill>
            </a:endParaRPr>
          </a:p>
          <a:p>
            <a:endParaRPr lang="en-US" sz="1600" dirty="0">
              <a:solidFill>
                <a:schemeClr val="bg2"/>
              </a:solidFill>
            </a:endParaRPr>
          </a:p>
          <a:p>
            <a:endParaRPr lang="en-US" sz="1600" dirty="0">
              <a:solidFill>
                <a:schemeClr val="bg2"/>
              </a:solidFill>
            </a:endParaRPr>
          </a:p>
          <a:p>
            <a:endParaRPr lang="en-US" sz="1600" dirty="0">
              <a:solidFill>
                <a:schemeClr val="bg2"/>
              </a:solidFill>
            </a:endParaRPr>
          </a:p>
          <a:p>
            <a:endParaRPr lang="en-US" sz="1600" dirty="0">
              <a:solidFill>
                <a:schemeClr val="bg2"/>
              </a:solidFill>
            </a:endParaRPr>
          </a:p>
          <a:p>
            <a:endParaRPr lang="en-US" sz="1600" dirty="0">
              <a:solidFill>
                <a:schemeClr val="bg2"/>
              </a:solidFill>
            </a:endParaRPr>
          </a:p>
          <a:p>
            <a:pPr marL="114300" indent="0">
              <a:buNone/>
            </a:pPr>
            <a:endParaRPr 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9DE0C2-EAAA-4B22-6DD5-740171AD4955}"/>
              </a:ext>
            </a:extLst>
          </p:cNvPr>
          <p:cNvSpPr txBox="1"/>
          <p:nvPr/>
        </p:nvSpPr>
        <p:spPr>
          <a:xfrm>
            <a:off x="5523863" y="4409999"/>
            <a:ext cx="23679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2"/>
                </a:solidFill>
                <a:latin typeface="Fira Sans" panose="020B0503050000020004" pitchFamily="34" charset="0"/>
              </a:rPr>
              <a:t>Velocity and temperature in CHIMERA</a:t>
            </a:r>
          </a:p>
          <a:p>
            <a:endParaRPr lang="en-US" sz="1000" dirty="0">
              <a:solidFill>
                <a:schemeClr val="bg2"/>
              </a:solidFill>
              <a:latin typeface="Fira Sans" panose="020B0503050000020004" pitchFamily="34" charset="0"/>
            </a:endParaRPr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9D86FD90-3AEF-67FC-C413-53A8F8B1D15B}"/>
              </a:ext>
            </a:extLst>
          </p:cNvPr>
          <p:cNvSpPr/>
          <p:nvPr/>
        </p:nvSpPr>
        <p:spPr>
          <a:xfrm>
            <a:off x="4224106" y="3132173"/>
            <a:ext cx="226244" cy="122319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32322E-6B40-448B-70F8-8C47578A5817}"/>
              </a:ext>
            </a:extLst>
          </p:cNvPr>
          <p:cNvSpPr txBox="1"/>
          <p:nvPr/>
        </p:nvSpPr>
        <p:spPr>
          <a:xfrm>
            <a:off x="3098033" y="4355365"/>
            <a:ext cx="18894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accent1"/>
                </a:solidFill>
              </a:rPr>
              <a:t>and how these are influenced by OTHER PHYSICS</a:t>
            </a:r>
          </a:p>
        </p:txBody>
      </p:sp>
      <p:sp>
        <p:nvSpPr>
          <p:cNvPr id="4" name="Text Placeholder 11">
            <a:extLst>
              <a:ext uri="{FF2B5EF4-FFF2-40B4-BE49-F238E27FC236}">
                <a16:creationId xmlns:a16="http://schemas.microsoft.com/office/drawing/2014/main" id="{68CE7117-3691-A128-63AD-C609EE1428A0}"/>
              </a:ext>
            </a:extLst>
          </p:cNvPr>
          <p:cNvSpPr txBox="1">
            <a:spLocks/>
          </p:cNvSpPr>
          <p:nvPr/>
        </p:nvSpPr>
        <p:spPr>
          <a:xfrm>
            <a:off x="4845159" y="4570434"/>
            <a:ext cx="3497563" cy="7172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Sans Light"/>
              <a:buChar char="●"/>
              <a:defRPr sz="18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Light"/>
              <a:buChar char="○"/>
              <a:defRPr sz="14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Light"/>
              <a:buChar char="■"/>
              <a:defRPr sz="14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Light"/>
              <a:buChar char="●"/>
              <a:defRPr sz="14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Light"/>
              <a:buChar char="○"/>
              <a:defRPr sz="14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Light"/>
              <a:buChar char="■"/>
              <a:defRPr sz="14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Light"/>
              <a:buChar char="●"/>
              <a:defRPr sz="14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Light"/>
              <a:buChar char="○"/>
              <a:defRPr sz="14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Light"/>
              <a:buChar char="■"/>
              <a:defRPr sz="14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9pPr>
          </a:lstStyle>
          <a:p>
            <a:pPr marL="114300" indent="0" algn="ctr">
              <a:buNone/>
            </a:pPr>
            <a:r>
              <a:rPr lang="en-US" sz="800" dirty="0">
                <a:solidFill>
                  <a:schemeClr val="bg2"/>
                </a:solidFill>
              </a:rPr>
              <a:t>Simulations performed by Kirk Yuan (ANL), Tri Nguyen (PSU), Elia Merzari (PSU), and Yu-Hsiang Lan (UIUC)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ACEDB26-9135-6E1B-815D-05A0FB1FE5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9633" y="2057607"/>
            <a:ext cx="4298841" cy="2352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2119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 txBox="1">
            <a:spLocks noGrp="1"/>
          </p:cNvSpPr>
          <p:nvPr>
            <p:ph type="title"/>
          </p:nvPr>
        </p:nvSpPr>
        <p:spPr>
          <a:xfrm>
            <a:off x="133150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NekRS Integration</a:t>
            </a:r>
            <a:endParaRPr sz="1400" i="1" dirty="0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6" name="Google Shape;98;p15">
            <a:extLst>
              <a:ext uri="{FF2B5EF4-FFF2-40B4-BE49-F238E27FC236}">
                <a16:creationId xmlns:a16="http://schemas.microsoft.com/office/drawing/2014/main" id="{78EAB9E3-9397-C875-E797-5768F1EE18D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33150" y="788135"/>
            <a:ext cx="8718619" cy="247353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r>
              <a:rPr lang="en-US" sz="1600" b="1" dirty="0">
                <a:latin typeface="Avenir Next LT Pro" panose="020B0504020202020204" pitchFamily="34" charset="77"/>
              </a:rPr>
              <a:t>Turbulence models</a:t>
            </a:r>
            <a:r>
              <a:rPr lang="en-US" sz="1600" dirty="0">
                <a:latin typeface="Avenir Next LT Pro" panose="020B0504020202020204" pitchFamily="34" charset="77"/>
              </a:rPr>
              <a:t>: </a:t>
            </a:r>
            <a:r>
              <a:rPr lang="en-US" sz="1600" b="1" dirty="0">
                <a:solidFill>
                  <a:schemeClr val="accent1"/>
                </a:solidFill>
                <a:latin typeface="Avenir Next LT Pro" panose="020B0504020202020204" pitchFamily="34" charset="77"/>
              </a:rPr>
              <a:t>DNS</a:t>
            </a:r>
            <a:r>
              <a:rPr lang="en-US" sz="1600" dirty="0">
                <a:solidFill>
                  <a:schemeClr val="bg2"/>
                </a:solidFill>
                <a:latin typeface="Avenir Next LT Pro" panose="020B0504020202020204" pitchFamily="34" charset="77"/>
              </a:rPr>
              <a:t>, RANS, LES</a:t>
            </a:r>
          </a:p>
          <a:p>
            <a:endParaRPr lang="en-US" sz="1600" dirty="0">
              <a:latin typeface="Avenir Next LT Pro" panose="020B0504020202020204" pitchFamily="34" charset="77"/>
              <a:cs typeface="Al Nile" pitchFamily="2" charset="-78"/>
            </a:endParaRPr>
          </a:p>
          <a:p>
            <a:endParaRPr lang="en-US" sz="1600" dirty="0">
              <a:solidFill>
                <a:schemeClr val="bg2"/>
              </a:solidFill>
            </a:endParaRPr>
          </a:p>
          <a:p>
            <a:endParaRPr lang="en-US" sz="1600" dirty="0">
              <a:solidFill>
                <a:schemeClr val="bg2"/>
              </a:solidFill>
            </a:endParaRPr>
          </a:p>
          <a:p>
            <a:endParaRPr lang="en-US" sz="1600" dirty="0">
              <a:solidFill>
                <a:schemeClr val="bg2"/>
              </a:solidFill>
            </a:endParaRPr>
          </a:p>
          <a:p>
            <a:endParaRPr lang="en-US" sz="1600" dirty="0">
              <a:solidFill>
                <a:schemeClr val="bg2"/>
              </a:solidFill>
            </a:endParaRPr>
          </a:p>
          <a:p>
            <a:endParaRPr lang="en-US" sz="1600" dirty="0">
              <a:solidFill>
                <a:schemeClr val="bg2"/>
              </a:solidFill>
            </a:endParaRPr>
          </a:p>
          <a:p>
            <a:endParaRPr lang="en-US" sz="1600" dirty="0">
              <a:solidFill>
                <a:schemeClr val="bg2"/>
              </a:solidFill>
            </a:endParaRPr>
          </a:p>
          <a:p>
            <a:endParaRPr lang="en-US" sz="1600" dirty="0">
              <a:solidFill>
                <a:schemeClr val="bg2"/>
              </a:solidFill>
            </a:endParaRPr>
          </a:p>
          <a:p>
            <a:endParaRPr lang="en-US" sz="1600" dirty="0">
              <a:solidFill>
                <a:schemeClr val="bg2"/>
              </a:solidFill>
            </a:endParaRPr>
          </a:p>
          <a:p>
            <a:pPr marL="114300" indent="0">
              <a:buNone/>
            </a:pPr>
            <a:endParaRPr lang="en-US" sz="1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7E2D67-B037-EA84-FBDE-18C288655B9A}"/>
              </a:ext>
            </a:extLst>
          </p:cNvPr>
          <p:cNvSpPr txBox="1"/>
          <p:nvPr/>
        </p:nvSpPr>
        <p:spPr>
          <a:xfrm>
            <a:off x="225505" y="4430359"/>
            <a:ext cx="32499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en-US" sz="1200" dirty="0">
                <a:solidFill>
                  <a:schemeClr val="tx1"/>
                </a:solidFill>
                <a:latin typeface="Avenir Next LT Pro" panose="020B0504020202020204" pitchFamily="34" charset="77"/>
              </a:rPr>
              <a:t>DNS flow (including laminar)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F7E638D-307A-2326-D42F-7E5F6C35BBD8}"/>
              </a:ext>
            </a:extLst>
          </p:cNvPr>
          <p:cNvSpPr txBox="1"/>
          <p:nvPr/>
        </p:nvSpPr>
        <p:spPr>
          <a:xfrm>
            <a:off x="6075605" y="4407276"/>
            <a:ext cx="28312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en-US" sz="1200" dirty="0">
                <a:solidFill>
                  <a:schemeClr val="tx1"/>
                </a:solidFill>
                <a:latin typeface="Avenir Next LT Pro" panose="020B0504020202020204" pitchFamily="34" charset="77"/>
              </a:rPr>
              <a:t>LES flow</a:t>
            </a:r>
          </a:p>
          <a:p>
            <a:pPr marL="342900" lvl="1" algn="ctr"/>
            <a:endParaRPr lang="en-US" sz="1200" dirty="0">
              <a:solidFill>
                <a:schemeClr val="tx1"/>
              </a:solidFill>
              <a:latin typeface="Avenir Next LT Pro" panose="020B0504020202020204" pitchFamily="34" charset="7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C0502B-A2F6-8581-D37E-2C100C351296}"/>
              </a:ext>
            </a:extLst>
          </p:cNvPr>
          <p:cNvSpPr txBox="1"/>
          <p:nvPr/>
        </p:nvSpPr>
        <p:spPr>
          <a:xfrm>
            <a:off x="3343327" y="4430359"/>
            <a:ext cx="28312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en-US" sz="1200" dirty="0">
                <a:solidFill>
                  <a:schemeClr val="tx1"/>
                </a:solidFill>
                <a:latin typeface="Avenir Next LT Pro" panose="020B0504020202020204" pitchFamily="34" charset="77"/>
              </a:rPr>
              <a:t>RANS flow</a:t>
            </a:r>
          </a:p>
          <a:p>
            <a:pPr marL="557213" lvl="1" indent="-214313" algn="ctr"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tx1"/>
              </a:solidFill>
              <a:latin typeface="Avenir Next LT Pro" panose="020B0504020202020204" pitchFamily="34" charset="7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0F5E934-DF78-4716-2799-D15BB85E7256}"/>
              </a:ext>
            </a:extLst>
          </p:cNvPr>
          <p:cNvSpPr txBox="1"/>
          <p:nvPr/>
        </p:nvSpPr>
        <p:spPr>
          <a:xfrm>
            <a:off x="177587" y="4615025"/>
            <a:ext cx="32499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en-US" sz="1200" i="1" dirty="0">
                <a:solidFill>
                  <a:schemeClr val="bg2"/>
                </a:solidFill>
                <a:latin typeface="Avenir Next LT Pro" panose="020B0504020202020204" pitchFamily="34" charset="77"/>
              </a:rPr>
              <a:t>Fission reactor</a:t>
            </a:r>
          </a:p>
          <a:p>
            <a:pPr lvl="1" algn="ctr"/>
            <a:r>
              <a:rPr lang="en-US" sz="800" dirty="0">
                <a:solidFill>
                  <a:schemeClr val="bg2"/>
                </a:solidFill>
                <a:latin typeface="Avenir Next LT Pro" panose="020B0504020202020204" pitchFamily="34" charset="77"/>
              </a:rPr>
              <a:t>Carolina </a:t>
            </a:r>
            <a:r>
              <a:rPr lang="en-US" sz="800" dirty="0" err="1">
                <a:solidFill>
                  <a:schemeClr val="bg2"/>
                </a:solidFill>
                <a:latin typeface="Avenir Next LT Pro" panose="020B0504020202020204" pitchFamily="34" charset="77"/>
              </a:rPr>
              <a:t>Bourdot</a:t>
            </a:r>
            <a:r>
              <a:rPr lang="en-US" sz="800" dirty="0">
                <a:solidFill>
                  <a:schemeClr val="bg2"/>
                </a:solidFill>
                <a:latin typeface="Avenir Next LT Pro" panose="020B0504020202020204" pitchFamily="34" charset="77"/>
              </a:rPr>
              <a:t> Dutra (PSU)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17CECFB-87CE-21C7-8697-63C9374845BA}"/>
              </a:ext>
            </a:extLst>
          </p:cNvPr>
          <p:cNvSpPr txBox="1"/>
          <p:nvPr/>
        </p:nvSpPr>
        <p:spPr>
          <a:xfrm>
            <a:off x="3178901" y="4638108"/>
            <a:ext cx="32499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en-US" sz="1200" i="1" dirty="0">
                <a:solidFill>
                  <a:schemeClr val="bg2"/>
                </a:solidFill>
                <a:latin typeface="Avenir Next LT Pro" panose="020B0504020202020204" pitchFamily="34" charset="77"/>
              </a:rPr>
              <a:t>Fission reactor</a:t>
            </a:r>
          </a:p>
          <a:p>
            <a:pPr lvl="1" algn="ctr"/>
            <a:r>
              <a:rPr lang="en-US" sz="800" dirty="0" err="1">
                <a:solidFill>
                  <a:schemeClr val="bg2"/>
                </a:solidFill>
                <a:latin typeface="Avenir Next LT Pro" panose="020B0504020202020204" pitchFamily="34" charset="77"/>
              </a:rPr>
              <a:t>Yiqi</a:t>
            </a:r>
            <a:r>
              <a:rPr lang="en-US" sz="800" dirty="0">
                <a:solidFill>
                  <a:schemeClr val="bg2"/>
                </a:solidFill>
                <a:latin typeface="Avenir Next LT Pro" panose="020B0504020202020204" pitchFamily="34" charset="77"/>
              </a:rPr>
              <a:t> Yu (ANL)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3DD7E3B-ED18-F585-42B5-4D099DAB63D6}"/>
              </a:ext>
            </a:extLst>
          </p:cNvPr>
          <p:cNvSpPr txBox="1"/>
          <p:nvPr/>
        </p:nvSpPr>
        <p:spPr>
          <a:xfrm>
            <a:off x="5866293" y="4587225"/>
            <a:ext cx="32499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en-US" sz="1200" i="1" dirty="0">
                <a:solidFill>
                  <a:schemeClr val="bg2"/>
                </a:solidFill>
                <a:latin typeface="Avenir Next LT Pro" panose="020B0504020202020204" pitchFamily="34" charset="77"/>
              </a:rPr>
              <a:t>CHIMERA</a:t>
            </a:r>
          </a:p>
          <a:p>
            <a:pPr lvl="1" algn="ctr"/>
            <a:endParaRPr lang="en-US" sz="1200" i="1" dirty="0">
              <a:solidFill>
                <a:schemeClr val="bg2"/>
              </a:solidFill>
              <a:latin typeface="Avenir Next LT Pro" panose="020B0504020202020204" pitchFamily="34" charset="77"/>
            </a:endParaRP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451C4FEF-7AB0-4C94-0E11-967AED32E2F9}"/>
              </a:ext>
            </a:extLst>
          </p:cNvPr>
          <p:cNvSpPr txBox="1">
            <a:spLocks/>
          </p:cNvSpPr>
          <p:nvPr/>
        </p:nvSpPr>
        <p:spPr>
          <a:xfrm>
            <a:off x="6174622" y="4741158"/>
            <a:ext cx="2681941" cy="7172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Sans Light"/>
              <a:buChar char="●"/>
              <a:defRPr sz="18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Light"/>
              <a:buChar char="○"/>
              <a:defRPr sz="14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Light"/>
              <a:buChar char="■"/>
              <a:defRPr sz="14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Light"/>
              <a:buChar char="●"/>
              <a:defRPr sz="14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Light"/>
              <a:buChar char="○"/>
              <a:defRPr sz="14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Light"/>
              <a:buChar char="■"/>
              <a:defRPr sz="14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Light"/>
              <a:buChar char="●"/>
              <a:defRPr sz="14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Light"/>
              <a:buChar char="○"/>
              <a:defRPr sz="14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Light"/>
              <a:buChar char="■"/>
              <a:defRPr sz="1400" b="0" i="0" u="none" strike="noStrike" cap="none">
                <a:solidFill>
                  <a:schemeClr val="dk2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9pPr>
          </a:lstStyle>
          <a:p>
            <a:pPr marL="114300" indent="0" algn="ctr">
              <a:buNone/>
            </a:pPr>
            <a:r>
              <a:rPr lang="en-US" sz="800" dirty="0">
                <a:solidFill>
                  <a:schemeClr val="bg2"/>
                </a:solidFill>
              </a:rPr>
              <a:t>Kirk Yuan (ANL), Tri Nguyen (PSU), Elia Merzari (PSU), and Yu-Hsiang Lan (UIUC)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D21BF8-2742-419E-7A9D-14A1DB5E43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281" y="1376980"/>
            <a:ext cx="8718619" cy="3064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3565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 txBox="1">
            <a:spLocks noGrp="1"/>
          </p:cNvSpPr>
          <p:nvPr>
            <p:ph type="title"/>
          </p:nvPr>
        </p:nvSpPr>
        <p:spPr>
          <a:xfrm>
            <a:off x="133150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NekRS Integration</a:t>
            </a:r>
            <a:endParaRPr dirty="0"/>
          </a:p>
        </p:txBody>
      </p:sp>
      <p:sp>
        <p:nvSpPr>
          <p:cNvPr id="7" name="Google Shape;98;p15">
            <a:extLst>
              <a:ext uri="{FF2B5EF4-FFF2-40B4-BE49-F238E27FC236}">
                <a16:creationId xmlns:a16="http://schemas.microsoft.com/office/drawing/2014/main" id="{5225D7FB-0B76-00E2-DC0D-43F3FD37EA4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74431" y="645471"/>
            <a:ext cx="8715045" cy="139964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r>
              <a:rPr lang="en-US" sz="1400" b="1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Turbulence models</a:t>
            </a:r>
            <a:r>
              <a:rPr lang="en-US" sz="14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: </a:t>
            </a:r>
            <a:r>
              <a:rPr lang="en-US" sz="1400" b="1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DNS</a:t>
            </a:r>
            <a:r>
              <a:rPr lang="en-US" sz="14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, RANS, LES</a:t>
            </a:r>
          </a:p>
          <a:p>
            <a:endParaRPr lang="en-US" sz="1400" b="1" dirty="0">
              <a:solidFill>
                <a:schemeClr val="bg2"/>
              </a:solidFill>
              <a:latin typeface="Avenir Next LT Pro" panose="020B0504020202020204" pitchFamily="34" charset="77"/>
            </a:endParaRPr>
          </a:p>
          <a:p>
            <a:r>
              <a:rPr lang="en-US" sz="1400" b="1" dirty="0">
                <a:solidFill>
                  <a:schemeClr val="bg2"/>
                </a:solidFill>
                <a:latin typeface="Avenir Next LT Pro" panose="020B0504020202020204" pitchFamily="34" charset="77"/>
              </a:rPr>
              <a:t>Coupling modes: </a:t>
            </a:r>
            <a:r>
              <a:rPr lang="en-US" sz="1400" dirty="0">
                <a:solidFill>
                  <a:schemeClr val="bg2"/>
                </a:solidFill>
              </a:rPr>
              <a:t>boundary (conjugate) heat transfer, volume heat generation, fluid-structure interaction, systems-CFD coupling, forward uncertainty quantification</a:t>
            </a:r>
            <a:endParaRPr lang="en-US" sz="1400" b="1" dirty="0">
              <a:solidFill>
                <a:schemeClr val="bg2"/>
              </a:solidFill>
            </a:endParaRPr>
          </a:p>
          <a:p>
            <a:pPr marL="114300" indent="0">
              <a:buNone/>
            </a:pPr>
            <a:endParaRPr lang="en-US" sz="1400" dirty="0">
              <a:solidFill>
                <a:schemeClr val="bg2"/>
              </a:solidFill>
            </a:endParaRPr>
          </a:p>
          <a:p>
            <a:endParaRPr lang="en-US" sz="1400" dirty="0">
              <a:solidFill>
                <a:schemeClr val="bg2"/>
              </a:solidFill>
            </a:endParaRPr>
          </a:p>
          <a:p>
            <a:endParaRPr lang="en-US" sz="1400" dirty="0">
              <a:solidFill>
                <a:schemeClr val="bg2"/>
              </a:solidFill>
            </a:endParaRPr>
          </a:p>
          <a:p>
            <a:endParaRPr lang="en-US" sz="1400" dirty="0">
              <a:solidFill>
                <a:schemeClr val="bg2"/>
              </a:solidFill>
            </a:endParaRPr>
          </a:p>
          <a:p>
            <a:endParaRPr lang="en-US" sz="1400" dirty="0">
              <a:solidFill>
                <a:schemeClr val="bg2"/>
              </a:solidFill>
            </a:endParaRPr>
          </a:p>
          <a:p>
            <a:endParaRPr lang="en-US" sz="1400" dirty="0">
              <a:solidFill>
                <a:schemeClr val="bg2"/>
              </a:solidFill>
            </a:endParaRPr>
          </a:p>
          <a:p>
            <a:endParaRPr lang="en-US" sz="1400" dirty="0">
              <a:solidFill>
                <a:schemeClr val="bg2"/>
              </a:solidFill>
            </a:endParaRPr>
          </a:p>
          <a:p>
            <a:pPr marL="114300" indent="0">
              <a:buNone/>
            </a:pPr>
            <a:endParaRPr lang="en-US" sz="1400" b="1" dirty="0">
              <a:solidFill>
                <a:schemeClr val="bg2"/>
              </a:solidFill>
            </a:endParaRPr>
          </a:p>
          <a:p>
            <a:pPr marL="114300" indent="0">
              <a:buNone/>
            </a:pPr>
            <a:endParaRPr lang="en-US" sz="1400" dirty="0">
              <a:solidFill>
                <a:schemeClr val="bg2"/>
              </a:solidFill>
            </a:endParaRPr>
          </a:p>
          <a:p>
            <a:pPr marL="114300" indent="0">
              <a:buNone/>
            </a:pPr>
            <a:endParaRPr lang="en-US" sz="1400" dirty="0">
              <a:solidFill>
                <a:schemeClr val="bg2"/>
              </a:solidFill>
            </a:endParaRPr>
          </a:p>
          <a:p>
            <a:pPr marL="114300" indent="0">
              <a:buNone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1196108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 txBox="1">
            <a:spLocks noGrp="1"/>
          </p:cNvSpPr>
          <p:nvPr>
            <p:ph type="title"/>
          </p:nvPr>
        </p:nvSpPr>
        <p:spPr>
          <a:xfrm>
            <a:off x="133150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NekRS Integration</a:t>
            </a:r>
            <a:endParaRPr dirty="0"/>
          </a:p>
        </p:txBody>
      </p:sp>
      <p:sp>
        <p:nvSpPr>
          <p:cNvPr id="7" name="Google Shape;98;p15">
            <a:extLst>
              <a:ext uri="{FF2B5EF4-FFF2-40B4-BE49-F238E27FC236}">
                <a16:creationId xmlns:a16="http://schemas.microsoft.com/office/drawing/2014/main" id="{5225D7FB-0B76-00E2-DC0D-43F3FD37EA4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74431" y="645471"/>
            <a:ext cx="8715045" cy="139964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r>
              <a:rPr lang="en-US" sz="1400" b="1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Turbulence models</a:t>
            </a:r>
            <a:r>
              <a:rPr lang="en-US" sz="14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: </a:t>
            </a:r>
            <a:r>
              <a:rPr lang="en-US" sz="1400" b="1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DNS</a:t>
            </a:r>
            <a:r>
              <a:rPr lang="en-US" sz="14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, RANS, LES</a:t>
            </a:r>
          </a:p>
          <a:p>
            <a:endParaRPr lang="en-US" sz="1400" b="1" dirty="0">
              <a:solidFill>
                <a:schemeClr val="bg2"/>
              </a:solidFill>
              <a:latin typeface="Avenir Next LT Pro" panose="020B0504020202020204" pitchFamily="34" charset="77"/>
            </a:endParaRPr>
          </a:p>
          <a:p>
            <a:r>
              <a:rPr lang="en-US" sz="1400" b="1" dirty="0">
                <a:solidFill>
                  <a:schemeClr val="bg2"/>
                </a:solidFill>
                <a:latin typeface="Avenir Next LT Pro" panose="020B0504020202020204" pitchFamily="34" charset="77"/>
              </a:rPr>
              <a:t>Coupling modes: </a:t>
            </a:r>
            <a:r>
              <a:rPr lang="en-US" sz="1400" b="1" dirty="0">
                <a:solidFill>
                  <a:schemeClr val="accent1"/>
                </a:solidFill>
                <a:latin typeface="Avenir Next LT Pro" panose="020B0504020202020204" pitchFamily="34" charset="77"/>
              </a:rPr>
              <a:t>boundary (conjugate) heat transfer</a:t>
            </a:r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,</a:t>
            </a:r>
            <a:r>
              <a:rPr lang="en-US" sz="1400" dirty="0">
                <a:solidFill>
                  <a:schemeClr val="bg2"/>
                </a:solidFill>
              </a:rPr>
              <a:t> </a:t>
            </a:r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volume heat generation, fluid-structure interaction, systems-CFD coupling, forward uncertainty quantification</a:t>
            </a:r>
            <a:endParaRPr lang="en-US" sz="1400" b="1" dirty="0">
              <a:solidFill>
                <a:schemeClr val="bg1">
                  <a:lumMod val="75000"/>
                </a:schemeClr>
              </a:solidFill>
            </a:endParaRPr>
          </a:p>
          <a:p>
            <a:pPr marL="114300" indent="0">
              <a:buNone/>
            </a:pPr>
            <a:endParaRPr lang="en-US" sz="1400" dirty="0">
              <a:solidFill>
                <a:schemeClr val="bg2"/>
              </a:solidFill>
            </a:endParaRPr>
          </a:p>
          <a:p>
            <a:endParaRPr lang="en-US" sz="1400" dirty="0">
              <a:solidFill>
                <a:schemeClr val="bg2"/>
              </a:solidFill>
            </a:endParaRPr>
          </a:p>
          <a:p>
            <a:endParaRPr lang="en-US" sz="1400" dirty="0">
              <a:solidFill>
                <a:schemeClr val="bg2"/>
              </a:solidFill>
            </a:endParaRPr>
          </a:p>
          <a:p>
            <a:endParaRPr lang="en-US" sz="1400" dirty="0">
              <a:solidFill>
                <a:schemeClr val="bg2"/>
              </a:solidFill>
            </a:endParaRPr>
          </a:p>
          <a:p>
            <a:endParaRPr lang="en-US" sz="1400" dirty="0">
              <a:solidFill>
                <a:schemeClr val="bg2"/>
              </a:solidFill>
            </a:endParaRPr>
          </a:p>
          <a:p>
            <a:endParaRPr lang="en-US" sz="1400" dirty="0">
              <a:solidFill>
                <a:schemeClr val="bg2"/>
              </a:solidFill>
            </a:endParaRPr>
          </a:p>
          <a:p>
            <a:endParaRPr lang="en-US" sz="1400" dirty="0">
              <a:solidFill>
                <a:schemeClr val="bg2"/>
              </a:solidFill>
            </a:endParaRPr>
          </a:p>
          <a:p>
            <a:pPr marL="114300" indent="0">
              <a:buNone/>
            </a:pPr>
            <a:endParaRPr lang="en-US" sz="1400" b="1" dirty="0">
              <a:solidFill>
                <a:schemeClr val="bg2"/>
              </a:solidFill>
            </a:endParaRPr>
          </a:p>
          <a:p>
            <a:pPr marL="114300" indent="0">
              <a:buNone/>
            </a:pPr>
            <a:endParaRPr lang="en-US" sz="1400" dirty="0">
              <a:solidFill>
                <a:schemeClr val="bg2"/>
              </a:solidFill>
            </a:endParaRPr>
          </a:p>
          <a:p>
            <a:pPr marL="114300" indent="0">
              <a:buNone/>
            </a:pPr>
            <a:endParaRPr lang="en-US" sz="1400" dirty="0">
              <a:solidFill>
                <a:schemeClr val="bg2"/>
              </a:solidFill>
            </a:endParaRPr>
          </a:p>
          <a:p>
            <a:pPr marL="114300" indent="0">
              <a:buNone/>
            </a:pPr>
            <a:endParaRPr lang="en-US" sz="1400" dirty="0"/>
          </a:p>
        </p:txBody>
      </p:sp>
      <p:pic>
        <p:nvPicPr>
          <p:cNvPr id="68" name="Picture 67">
            <a:extLst>
              <a:ext uri="{FF2B5EF4-FFF2-40B4-BE49-F238E27FC236}">
                <a16:creationId xmlns:a16="http://schemas.microsoft.com/office/drawing/2014/main" id="{82ACED63-5D51-1B34-0F3A-8868F4178B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305" y="1857758"/>
            <a:ext cx="1826827" cy="220136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DA4C330-9256-6A08-C097-87E7A0A9E7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8078" y="1811060"/>
            <a:ext cx="4673452" cy="263271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0F31767-BE23-35A2-2674-0092B9F603ED}"/>
              </a:ext>
            </a:extLst>
          </p:cNvPr>
          <p:cNvSpPr txBox="1"/>
          <p:nvPr/>
        </p:nvSpPr>
        <p:spPr>
          <a:xfrm>
            <a:off x="3228078" y="4443771"/>
            <a:ext cx="467345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2"/>
                </a:solidFill>
                <a:latin typeface="Fira Sans" panose="020B0503050000020004" pitchFamily="34" charset="0"/>
              </a:rPr>
              <a:t>Conjugate heat transfer in a 67-pebble bed. </a:t>
            </a:r>
          </a:p>
          <a:p>
            <a:pPr algn="ctr"/>
            <a:r>
              <a:rPr lang="en-US" sz="1000" dirty="0">
                <a:solidFill>
                  <a:schemeClr val="bg2"/>
                </a:solidFill>
                <a:latin typeface="Fira Sans" panose="020B0503050000020004" pitchFamily="34" charset="0"/>
              </a:rPr>
              <a:t>Courtesy of David Reger and Elia Merzari (PSU).</a:t>
            </a:r>
          </a:p>
          <a:p>
            <a:pPr algn="ctr"/>
            <a:endParaRPr lang="en-US" sz="1000" dirty="0">
              <a:solidFill>
                <a:schemeClr val="bg2"/>
              </a:solidFill>
              <a:latin typeface="Fira Sans" panose="020B0503050000020004" pitchFamily="34" charset="0"/>
            </a:endParaRPr>
          </a:p>
          <a:p>
            <a:pPr algn="ctr"/>
            <a:r>
              <a:rPr lang="en-US" sz="1200" dirty="0">
                <a:solidFill>
                  <a:schemeClr val="bg2"/>
                </a:solidFill>
                <a:latin typeface="Fira Sans" panose="020B0503050000020004" pitchFamily="34" charset="0"/>
              </a:rPr>
              <a:t>NekRS + MOOSE heat transfer module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3588C83-F658-D1B8-C2E8-377E6CC635E5}"/>
              </a:ext>
            </a:extLst>
          </p:cNvPr>
          <p:cNvSpPr txBox="1"/>
          <p:nvPr/>
        </p:nvSpPr>
        <p:spPr>
          <a:xfrm>
            <a:off x="991529" y="1902428"/>
            <a:ext cx="6703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1D1B75"/>
                </a:solidFill>
              </a:rPr>
              <a:t>NekRS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D6B7CD-5A80-9EFD-AF6D-E4E973DF019F}"/>
              </a:ext>
            </a:extLst>
          </p:cNvPr>
          <p:cNvSpPr txBox="1"/>
          <p:nvPr/>
        </p:nvSpPr>
        <p:spPr>
          <a:xfrm>
            <a:off x="497159" y="4050749"/>
            <a:ext cx="16591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9393C8"/>
                </a:solidFill>
              </a:rPr>
              <a:t>any MOOSE app</a:t>
            </a:r>
          </a:p>
        </p:txBody>
      </p:sp>
    </p:spTree>
    <p:extLst>
      <p:ext uri="{BB962C8B-B14F-4D97-AF65-F5344CB8AC3E}">
        <p14:creationId xmlns:p14="http://schemas.microsoft.com/office/powerpoint/2010/main" val="27536333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 txBox="1">
            <a:spLocks noGrp="1"/>
          </p:cNvSpPr>
          <p:nvPr>
            <p:ph type="title"/>
          </p:nvPr>
        </p:nvSpPr>
        <p:spPr>
          <a:xfrm>
            <a:off x="133150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NekRS Integration</a:t>
            </a:r>
            <a:endParaRPr dirty="0"/>
          </a:p>
        </p:txBody>
      </p:sp>
      <p:sp>
        <p:nvSpPr>
          <p:cNvPr id="7" name="Google Shape;98;p15">
            <a:extLst>
              <a:ext uri="{FF2B5EF4-FFF2-40B4-BE49-F238E27FC236}">
                <a16:creationId xmlns:a16="http://schemas.microsoft.com/office/drawing/2014/main" id="{5225D7FB-0B76-00E2-DC0D-43F3FD37EA4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74431" y="645471"/>
            <a:ext cx="8715045" cy="139964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r>
              <a:rPr lang="en-US" sz="1400" b="1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Turbulence models</a:t>
            </a:r>
            <a:r>
              <a:rPr lang="en-US" sz="14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: </a:t>
            </a:r>
            <a:r>
              <a:rPr lang="en-US" sz="1400" b="1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DNS</a:t>
            </a:r>
            <a:r>
              <a:rPr lang="en-US" sz="14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, RANS, LES</a:t>
            </a:r>
          </a:p>
          <a:p>
            <a:endParaRPr lang="en-US" sz="1400" b="1" dirty="0">
              <a:solidFill>
                <a:schemeClr val="bg2"/>
              </a:solidFill>
              <a:latin typeface="Avenir Next LT Pro" panose="020B0504020202020204" pitchFamily="34" charset="77"/>
            </a:endParaRPr>
          </a:p>
          <a:p>
            <a:r>
              <a:rPr lang="en-US" sz="1400" b="1" dirty="0">
                <a:solidFill>
                  <a:schemeClr val="bg2"/>
                </a:solidFill>
                <a:latin typeface="Avenir Next LT Pro" panose="020B0504020202020204" pitchFamily="34" charset="77"/>
              </a:rPr>
              <a:t>Coupling modes: </a:t>
            </a:r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boundary (conjugate) heat transfer, </a:t>
            </a:r>
            <a:r>
              <a:rPr lang="en-US" sz="1400" dirty="0">
                <a:solidFill>
                  <a:schemeClr val="bg2"/>
                </a:solidFill>
              </a:rPr>
              <a:t>volume heat generation</a:t>
            </a:r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, fluid-structure interaction, systems-CFD coupling, forward uncertainty quantification</a:t>
            </a:r>
            <a:endParaRPr lang="en-US" sz="1400" b="1" dirty="0">
              <a:solidFill>
                <a:schemeClr val="bg1">
                  <a:lumMod val="75000"/>
                </a:schemeClr>
              </a:solidFill>
            </a:endParaRPr>
          </a:p>
          <a:p>
            <a:pPr marL="114300" indent="0">
              <a:buNone/>
            </a:pPr>
            <a:endParaRPr lang="en-US" sz="1400" dirty="0">
              <a:solidFill>
                <a:schemeClr val="bg2"/>
              </a:solidFill>
            </a:endParaRPr>
          </a:p>
          <a:p>
            <a:endParaRPr lang="en-US" sz="1400" dirty="0">
              <a:solidFill>
                <a:schemeClr val="bg2"/>
              </a:solidFill>
            </a:endParaRPr>
          </a:p>
          <a:p>
            <a:endParaRPr lang="en-US" sz="1400" dirty="0">
              <a:solidFill>
                <a:schemeClr val="bg2"/>
              </a:solidFill>
            </a:endParaRPr>
          </a:p>
          <a:p>
            <a:endParaRPr lang="en-US" sz="1400" dirty="0">
              <a:solidFill>
                <a:schemeClr val="bg2"/>
              </a:solidFill>
            </a:endParaRPr>
          </a:p>
          <a:p>
            <a:endParaRPr lang="en-US" sz="1400" dirty="0">
              <a:solidFill>
                <a:schemeClr val="bg2"/>
              </a:solidFill>
            </a:endParaRPr>
          </a:p>
          <a:p>
            <a:endParaRPr lang="en-US" sz="1400" dirty="0">
              <a:solidFill>
                <a:schemeClr val="bg2"/>
              </a:solidFill>
            </a:endParaRPr>
          </a:p>
          <a:p>
            <a:endParaRPr lang="en-US" sz="1400" dirty="0">
              <a:solidFill>
                <a:schemeClr val="bg2"/>
              </a:solidFill>
            </a:endParaRPr>
          </a:p>
          <a:p>
            <a:pPr marL="114300" indent="0">
              <a:buNone/>
            </a:pPr>
            <a:endParaRPr lang="en-US" sz="1400" b="1" dirty="0">
              <a:solidFill>
                <a:schemeClr val="bg2"/>
              </a:solidFill>
            </a:endParaRPr>
          </a:p>
          <a:p>
            <a:pPr marL="114300" indent="0">
              <a:buNone/>
            </a:pPr>
            <a:endParaRPr lang="en-US" sz="1400" dirty="0">
              <a:solidFill>
                <a:schemeClr val="bg2"/>
              </a:solidFill>
            </a:endParaRPr>
          </a:p>
          <a:p>
            <a:pPr marL="114300" indent="0">
              <a:buNone/>
            </a:pPr>
            <a:endParaRPr lang="en-US" sz="1400" dirty="0">
              <a:solidFill>
                <a:schemeClr val="bg2"/>
              </a:solidFill>
            </a:endParaRPr>
          </a:p>
          <a:p>
            <a:pPr marL="114300" indent="0">
              <a:buNone/>
            </a:pPr>
            <a:endParaRPr lang="en-US" sz="1400" dirty="0"/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40EB8D89-7D24-A69B-1692-793DC513CC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826" y="1917787"/>
            <a:ext cx="1826827" cy="212871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07E890C-DD3C-B2E3-D879-B9C6F3D56481}"/>
              </a:ext>
            </a:extLst>
          </p:cNvPr>
          <p:cNvSpPr txBox="1"/>
          <p:nvPr/>
        </p:nvSpPr>
        <p:spPr>
          <a:xfrm>
            <a:off x="991529" y="1902428"/>
            <a:ext cx="6703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1D1B75"/>
                </a:solidFill>
              </a:rPr>
              <a:t>NekRS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3F07EC-1E1D-3F3E-ADA7-3943FBBAA5FF}"/>
              </a:ext>
            </a:extLst>
          </p:cNvPr>
          <p:cNvSpPr txBox="1"/>
          <p:nvPr/>
        </p:nvSpPr>
        <p:spPr>
          <a:xfrm>
            <a:off x="497159" y="4050749"/>
            <a:ext cx="16591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9393C8"/>
                </a:solidFill>
              </a:rPr>
              <a:t>any MOOSE app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C5A32A-B9D8-15A5-4F1F-366414BEBC5D}"/>
              </a:ext>
            </a:extLst>
          </p:cNvPr>
          <p:cNvSpPr txBox="1"/>
          <p:nvPr/>
        </p:nvSpPr>
        <p:spPr>
          <a:xfrm>
            <a:off x="3110845" y="4327748"/>
            <a:ext cx="53355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2"/>
                </a:solidFill>
                <a:latin typeface="Fira Sans" panose="020B0503050000020004" pitchFamily="34" charset="0"/>
              </a:rPr>
              <a:t>Volume coupling to radiation transport for a molten salt reactor.</a:t>
            </a:r>
          </a:p>
          <a:p>
            <a:pPr algn="ctr"/>
            <a:endParaRPr lang="en-US" sz="1000" dirty="0">
              <a:solidFill>
                <a:schemeClr val="bg2"/>
              </a:solidFill>
              <a:latin typeface="Fira Sans" panose="020B0503050000020004" pitchFamily="34" charset="0"/>
            </a:endParaRPr>
          </a:p>
          <a:p>
            <a:pPr algn="ctr"/>
            <a:r>
              <a:rPr lang="en-US" sz="1200" dirty="0">
                <a:solidFill>
                  <a:schemeClr val="bg2"/>
                </a:solidFill>
                <a:latin typeface="Fira Sans" panose="020B0503050000020004" pitchFamily="34" charset="0"/>
              </a:rPr>
              <a:t>NekRS + OpenMC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F81B99-5C68-39BD-EFA1-B5834EA655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0845" y="2018653"/>
            <a:ext cx="4876211" cy="2148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7344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 txBox="1">
            <a:spLocks noGrp="1"/>
          </p:cNvSpPr>
          <p:nvPr>
            <p:ph type="title"/>
          </p:nvPr>
        </p:nvSpPr>
        <p:spPr>
          <a:xfrm>
            <a:off x="133150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NekRS Integration</a:t>
            </a:r>
            <a:endParaRPr dirty="0"/>
          </a:p>
        </p:txBody>
      </p:sp>
      <p:sp>
        <p:nvSpPr>
          <p:cNvPr id="7" name="Google Shape;98;p15">
            <a:extLst>
              <a:ext uri="{FF2B5EF4-FFF2-40B4-BE49-F238E27FC236}">
                <a16:creationId xmlns:a16="http://schemas.microsoft.com/office/drawing/2014/main" id="{5225D7FB-0B76-00E2-DC0D-43F3FD37EA4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74431" y="645471"/>
            <a:ext cx="8715045" cy="139964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r>
              <a:rPr lang="en-US" sz="1400" b="1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Turbulence models</a:t>
            </a:r>
            <a:r>
              <a:rPr lang="en-US" sz="14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: </a:t>
            </a:r>
            <a:r>
              <a:rPr lang="en-US" sz="1400" b="1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DNS</a:t>
            </a:r>
            <a:r>
              <a:rPr lang="en-US" sz="14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, RANS, LES</a:t>
            </a:r>
          </a:p>
          <a:p>
            <a:endParaRPr lang="en-US" sz="1400" b="1" dirty="0">
              <a:solidFill>
                <a:schemeClr val="bg2"/>
              </a:solidFill>
              <a:latin typeface="Avenir Next LT Pro" panose="020B0504020202020204" pitchFamily="34" charset="77"/>
            </a:endParaRPr>
          </a:p>
          <a:p>
            <a:r>
              <a:rPr lang="en-US" sz="1400" b="1" dirty="0">
                <a:solidFill>
                  <a:schemeClr val="bg2"/>
                </a:solidFill>
                <a:latin typeface="Avenir Next LT Pro" panose="020B0504020202020204" pitchFamily="34" charset="77"/>
              </a:rPr>
              <a:t>Coupling modes: </a:t>
            </a:r>
            <a:r>
              <a:rPr lang="en-US" sz="1400" dirty="0">
                <a:solidFill>
                  <a:schemeClr val="bg1">
                    <a:lumMod val="85000"/>
                  </a:schemeClr>
                </a:solidFill>
              </a:rPr>
              <a:t>boundary (conjugate) heat transfer, volume heat generation, </a:t>
            </a:r>
            <a:r>
              <a:rPr lang="en-US" sz="1400" dirty="0">
                <a:solidFill>
                  <a:schemeClr val="bg2"/>
                </a:solidFill>
              </a:rPr>
              <a:t>fluid-structure interaction</a:t>
            </a:r>
            <a:r>
              <a:rPr lang="en-US" sz="1400" dirty="0">
                <a:solidFill>
                  <a:schemeClr val="bg1">
                    <a:lumMod val="85000"/>
                  </a:schemeClr>
                </a:solidFill>
              </a:rPr>
              <a:t>, systems-CFD coupling, forward uncertainty quantification</a:t>
            </a:r>
            <a:endParaRPr lang="en-US" sz="1400" b="1" dirty="0">
              <a:solidFill>
                <a:schemeClr val="bg1">
                  <a:lumMod val="85000"/>
                </a:schemeClr>
              </a:solidFill>
            </a:endParaRPr>
          </a:p>
          <a:p>
            <a:pPr marL="114300" indent="0">
              <a:buNone/>
            </a:pPr>
            <a:endParaRPr lang="en-US" sz="1400" dirty="0">
              <a:solidFill>
                <a:schemeClr val="bg2"/>
              </a:solidFill>
            </a:endParaRPr>
          </a:p>
          <a:p>
            <a:endParaRPr lang="en-US" sz="1400" dirty="0">
              <a:solidFill>
                <a:schemeClr val="bg2"/>
              </a:solidFill>
            </a:endParaRPr>
          </a:p>
          <a:p>
            <a:endParaRPr lang="en-US" sz="1400" dirty="0">
              <a:solidFill>
                <a:schemeClr val="bg2"/>
              </a:solidFill>
            </a:endParaRPr>
          </a:p>
          <a:p>
            <a:endParaRPr lang="en-US" sz="1400" dirty="0">
              <a:solidFill>
                <a:schemeClr val="bg2"/>
              </a:solidFill>
            </a:endParaRPr>
          </a:p>
          <a:p>
            <a:endParaRPr lang="en-US" sz="1400" dirty="0">
              <a:solidFill>
                <a:schemeClr val="bg2"/>
              </a:solidFill>
            </a:endParaRPr>
          </a:p>
          <a:p>
            <a:endParaRPr lang="en-US" sz="1400" dirty="0">
              <a:solidFill>
                <a:schemeClr val="bg2"/>
              </a:solidFill>
            </a:endParaRPr>
          </a:p>
          <a:p>
            <a:endParaRPr lang="en-US" sz="1400" dirty="0">
              <a:solidFill>
                <a:schemeClr val="bg2"/>
              </a:solidFill>
            </a:endParaRPr>
          </a:p>
          <a:p>
            <a:pPr marL="114300" indent="0">
              <a:buNone/>
            </a:pPr>
            <a:endParaRPr lang="en-US" sz="1400" b="1" dirty="0">
              <a:solidFill>
                <a:schemeClr val="bg2"/>
              </a:solidFill>
            </a:endParaRPr>
          </a:p>
          <a:p>
            <a:pPr marL="114300" indent="0">
              <a:buNone/>
            </a:pPr>
            <a:endParaRPr lang="en-US" sz="1400" dirty="0">
              <a:solidFill>
                <a:schemeClr val="bg2"/>
              </a:solidFill>
            </a:endParaRPr>
          </a:p>
          <a:p>
            <a:pPr marL="114300" indent="0">
              <a:buNone/>
            </a:pPr>
            <a:endParaRPr lang="en-US" sz="1400" dirty="0">
              <a:solidFill>
                <a:schemeClr val="bg2"/>
              </a:solidFill>
            </a:endParaRPr>
          </a:p>
          <a:p>
            <a:pPr marL="114300" indent="0">
              <a:buNone/>
            </a:pPr>
            <a:endParaRPr lang="en-US" sz="1400" dirty="0"/>
          </a:p>
        </p:txBody>
      </p:sp>
      <p:pic>
        <p:nvPicPr>
          <p:cNvPr id="76" name="Picture 75">
            <a:extLst>
              <a:ext uri="{FF2B5EF4-FFF2-40B4-BE49-F238E27FC236}">
                <a16:creationId xmlns:a16="http://schemas.microsoft.com/office/drawing/2014/main" id="{D3294C4D-E0F2-4B7A-EE54-8F37850C08E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rcRect/>
          <a:stretch>
            <a:fillRect/>
          </a:stretch>
        </p:blipFill>
        <p:spPr>
          <a:xfrm>
            <a:off x="557618" y="1913720"/>
            <a:ext cx="1717297" cy="2131557"/>
          </a:xfrm>
          <a:custGeom>
            <a:avLst/>
            <a:gdLst>
              <a:gd name="connsiteX0" fmla="*/ 0 w 1826828"/>
              <a:gd name="connsiteY0" fmla="*/ 0 h 2267510"/>
              <a:gd name="connsiteX1" fmla="*/ 1826828 w 1826828"/>
              <a:gd name="connsiteY1" fmla="*/ 0 h 2267510"/>
              <a:gd name="connsiteX2" fmla="*/ 1826828 w 1826828"/>
              <a:gd name="connsiteY2" fmla="*/ 2267510 h 2267510"/>
              <a:gd name="connsiteX3" fmla="*/ 0 w 1826828"/>
              <a:gd name="connsiteY3" fmla="*/ 2267510 h 2267510"/>
              <a:gd name="connsiteX4" fmla="*/ 0 w 1826828"/>
              <a:gd name="connsiteY4" fmla="*/ 329965 h 2267510"/>
              <a:gd name="connsiteX5" fmla="*/ 284022 w 1826828"/>
              <a:gd name="connsiteY5" fmla="*/ 329965 h 2267510"/>
              <a:gd name="connsiteX6" fmla="*/ 284022 w 1826828"/>
              <a:gd name="connsiteY6" fmla="*/ 147711 h 2267510"/>
              <a:gd name="connsiteX7" fmla="*/ 0 w 1826828"/>
              <a:gd name="connsiteY7" fmla="*/ 147711 h 2267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26828" h="2267510">
                <a:moveTo>
                  <a:pt x="0" y="0"/>
                </a:moveTo>
                <a:lnTo>
                  <a:pt x="1826828" y="0"/>
                </a:lnTo>
                <a:lnTo>
                  <a:pt x="1826828" y="2267510"/>
                </a:lnTo>
                <a:lnTo>
                  <a:pt x="0" y="2267510"/>
                </a:lnTo>
                <a:lnTo>
                  <a:pt x="0" y="329965"/>
                </a:lnTo>
                <a:lnTo>
                  <a:pt x="284022" y="329965"/>
                </a:lnTo>
                <a:lnTo>
                  <a:pt x="284022" y="147711"/>
                </a:lnTo>
                <a:lnTo>
                  <a:pt x="0" y="147711"/>
                </a:lnTo>
                <a:close/>
              </a:path>
            </a:pathLst>
          </a:custGeom>
        </p:spPr>
      </p:pic>
      <p:sp>
        <p:nvSpPr>
          <p:cNvPr id="80" name="TextBox 79">
            <a:extLst>
              <a:ext uri="{FF2B5EF4-FFF2-40B4-BE49-F238E27FC236}">
                <a16:creationId xmlns:a16="http://schemas.microsoft.com/office/drawing/2014/main" id="{BBF87452-90FA-13B9-5EFD-7E5E0D4BEF77}"/>
              </a:ext>
            </a:extLst>
          </p:cNvPr>
          <p:cNvSpPr txBox="1"/>
          <p:nvPr/>
        </p:nvSpPr>
        <p:spPr>
          <a:xfrm>
            <a:off x="3044857" y="4399156"/>
            <a:ext cx="446524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2"/>
                </a:solidFill>
                <a:latin typeface="Fira Sans" panose="020B0503050000020004" pitchFamily="34" charset="0"/>
              </a:rPr>
              <a:t>Fluid-structure interaction for cylinder in crossflow.</a:t>
            </a:r>
          </a:p>
          <a:p>
            <a:pPr algn="ctr"/>
            <a:r>
              <a:rPr lang="en-US" sz="1000" dirty="0">
                <a:solidFill>
                  <a:schemeClr val="bg2"/>
                </a:solidFill>
                <a:latin typeface="Fira Sans" panose="020B0503050000020004" pitchFamily="34" charset="0"/>
              </a:rPr>
              <a:t>Courtesy of David Reger and Elia Merzari (PSU).</a:t>
            </a:r>
          </a:p>
          <a:p>
            <a:pPr algn="ctr"/>
            <a:endParaRPr lang="en-US" sz="1000" dirty="0">
              <a:solidFill>
                <a:schemeClr val="bg2"/>
              </a:solidFill>
              <a:latin typeface="Fira Sans" panose="020B0503050000020004" pitchFamily="34" charset="0"/>
            </a:endParaRPr>
          </a:p>
          <a:p>
            <a:pPr algn="ctr"/>
            <a:r>
              <a:rPr lang="en-US" sz="1200" dirty="0">
                <a:solidFill>
                  <a:schemeClr val="bg2"/>
                </a:solidFill>
                <a:latin typeface="Fira Sans" panose="020B0503050000020004" pitchFamily="34" charset="0"/>
              </a:rPr>
              <a:t>NekRS + MOOSE solid mechanics module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1A6C286E-79CB-FD9C-7F84-6A7B8CDDB951}"/>
              </a:ext>
            </a:extLst>
          </p:cNvPr>
          <p:cNvSpPr txBox="1"/>
          <p:nvPr/>
        </p:nvSpPr>
        <p:spPr>
          <a:xfrm>
            <a:off x="991529" y="1902428"/>
            <a:ext cx="6703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1D1B75"/>
                </a:solidFill>
              </a:rPr>
              <a:t>NekRS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4528FFF1-3B96-EB7F-FC80-53D6D984FD8F}"/>
              </a:ext>
            </a:extLst>
          </p:cNvPr>
          <p:cNvSpPr txBox="1"/>
          <p:nvPr/>
        </p:nvSpPr>
        <p:spPr>
          <a:xfrm>
            <a:off x="497159" y="4050749"/>
            <a:ext cx="16591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9393C8"/>
                </a:solidFill>
              </a:rPr>
              <a:t>any MOOSE app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F2EA8AC-7904-E3EE-5DB8-EC76ABCB98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4094" y="1993693"/>
            <a:ext cx="3726774" cy="2209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023682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25396</TotalTime>
  <Words>1923</Words>
  <Application>Microsoft Macintosh PowerPoint</Application>
  <PresentationFormat>On-screen Show (16:9)</PresentationFormat>
  <Paragraphs>450</Paragraphs>
  <Slides>35</Slides>
  <Notes>35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3" baseType="lpstr">
      <vt:lpstr>Fira Sans Light</vt:lpstr>
      <vt:lpstr>Cambria Math</vt:lpstr>
      <vt:lpstr>Wingdings</vt:lpstr>
      <vt:lpstr>Avenir Next LT Pro</vt:lpstr>
      <vt:lpstr>Courier</vt:lpstr>
      <vt:lpstr>Fira Sans</vt:lpstr>
      <vt:lpstr>Arial</vt:lpstr>
      <vt:lpstr>Simple Light</vt:lpstr>
      <vt:lpstr>PowerPoint Presentation</vt:lpstr>
      <vt:lpstr>PowerPoint Presentation</vt:lpstr>
      <vt:lpstr>PowerPoint Presentation</vt:lpstr>
      <vt:lpstr>Cardinal</vt:lpstr>
      <vt:lpstr>NekRS Integration</vt:lpstr>
      <vt:lpstr>NekRS Integration</vt:lpstr>
      <vt:lpstr>NekRS Integration</vt:lpstr>
      <vt:lpstr>NekRS Integration</vt:lpstr>
      <vt:lpstr>NekRS Integration</vt:lpstr>
      <vt:lpstr>NekRS Integration</vt:lpstr>
      <vt:lpstr>NekRS Integration</vt:lpstr>
      <vt:lpstr>NekRS Integration</vt:lpstr>
      <vt:lpstr>NekRS Integration</vt:lpstr>
      <vt:lpstr>NekRS Integration</vt:lpstr>
      <vt:lpstr>NekRS Integration</vt:lpstr>
      <vt:lpstr>Cardinal</vt:lpstr>
      <vt:lpstr>Cardinal</vt:lpstr>
      <vt:lpstr>Docker Instructions</vt:lpstr>
      <vt:lpstr>Compiling Cardinal (After the workshop!)</vt:lpstr>
      <vt:lpstr>How to Get Involved</vt:lpstr>
      <vt:lpstr>Example: Flow Over a Pebble</vt:lpstr>
      <vt:lpstr>NekRS Input Files</vt:lpstr>
      <vt:lpstr>Geometry: pebble.exo, pebble.re2</vt:lpstr>
      <vt:lpstr>Parameter settings: pebble.par</vt:lpstr>
      <vt:lpstr>Kernels and boundary conditions: pebble.oudf</vt:lpstr>
      <vt:lpstr>Initial conditions and user interfaces: pebble.udf</vt:lpstr>
      <vt:lpstr>Legacy backend: pebble.usr</vt:lpstr>
      <vt:lpstr>Solid heat conduction: solid.i</vt:lpstr>
      <vt:lpstr>Multiphysics Coupling</vt:lpstr>
      <vt:lpstr>MultiApps and Transfers</vt:lpstr>
      <vt:lpstr>Sub-cycling</vt:lpstr>
      <vt:lpstr>Sub-cycling</vt:lpstr>
      <vt:lpstr>Coupled Model: solid.i, nek.i</vt:lpstr>
      <vt:lpstr>Calculate a Heat Transfer Coefficient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Novak, April</cp:lastModifiedBy>
  <cp:revision>904</cp:revision>
  <dcterms:modified xsi:type="dcterms:W3CDTF">2024-08-01T19:22:13Z</dcterms:modified>
</cp:coreProperties>
</file>